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Poppins Light" panose="00000400000000000000" pitchFamily="2" charset="0"/>
      <p:regular r:id="rId13"/>
    </p:embeddedFont>
    <p:embeddedFont>
      <p:font typeface="Roboto Light" panose="020000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828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mailto:info@veritasav.org.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02118"/>
            <a:ext cx="7556421" cy="362903"/>
          </a:xfrm>
          <a:prstGeom prst="rect">
            <a:avLst/>
          </a:prstGeom>
          <a:noFill/>
          <a:ln/>
        </p:spPr>
        <p:txBody>
          <a:bodyPr wrap="none" lIns="0" tIns="0" rIns="0" bIns="0" rtlCol="0" anchor="t"/>
          <a:lstStyle/>
          <a:p>
            <a:r>
              <a:rPr lang="en-US" sz="4400" b="1" dirty="0">
                <a:solidFill>
                  <a:schemeClr val="bg1"/>
                </a:solidFill>
              </a:rPr>
              <a:t>AV VERITAS </a:t>
            </a:r>
          </a:p>
          <a:p>
            <a:r>
              <a:rPr lang="en-US" sz="2400" dirty="0">
                <a:solidFill>
                  <a:schemeClr val="bg1"/>
                </a:solidFill>
              </a:rPr>
              <a:t>Plot No 3-4, S/F, BLOCK K,</a:t>
            </a:r>
            <a:br>
              <a:rPr lang="en-US" sz="2400" dirty="0">
                <a:solidFill>
                  <a:schemeClr val="bg1"/>
                </a:solidFill>
              </a:rPr>
            </a:br>
            <a:r>
              <a:rPr lang="en-US" sz="2400" dirty="0" err="1">
                <a:solidFill>
                  <a:schemeClr val="bg1"/>
                </a:solidFill>
              </a:rPr>
              <a:t>Rajapuri</a:t>
            </a:r>
            <a:r>
              <a:rPr lang="en-US" sz="2400" dirty="0">
                <a:solidFill>
                  <a:schemeClr val="bg1"/>
                </a:solidFill>
              </a:rPr>
              <a:t> Uttam Nagar</a:t>
            </a:r>
            <a:br>
              <a:rPr lang="en-US" sz="2400" dirty="0">
                <a:solidFill>
                  <a:schemeClr val="bg1"/>
                </a:solidFill>
              </a:rPr>
            </a:br>
            <a:r>
              <a:rPr lang="en-US" sz="2400" dirty="0">
                <a:solidFill>
                  <a:schemeClr val="bg1"/>
                </a:solidFill>
              </a:rPr>
              <a:t>Delhi 110059</a:t>
            </a:r>
          </a:p>
          <a:p>
            <a:r>
              <a:rPr lang="en-US" sz="2400" dirty="0">
                <a:solidFill>
                  <a:schemeClr val="bg1"/>
                </a:solidFill>
                <a:hlinkClick r:id="rId4">
                  <a:extLst>
                    <a:ext uri="{A12FA001-AC4F-418D-AE19-62706E023703}">
                      <ahyp:hlinkClr xmlns:ahyp="http://schemas.microsoft.com/office/drawing/2018/hyperlinkcolor" val="tx"/>
                    </a:ext>
                  </a:extLst>
                </a:hlinkClick>
              </a:rPr>
              <a:t>info@veritasav.org.in</a:t>
            </a:r>
            <a:endParaRPr lang="en-US" sz="2400" dirty="0">
              <a:solidFill>
                <a:schemeClr val="bg1"/>
              </a:solidFill>
            </a:endParaRPr>
          </a:p>
          <a:p>
            <a:pPr marL="0" indent="0" algn="l">
              <a:lnSpc>
                <a:spcPts val="2850"/>
              </a:lnSpc>
              <a:buNone/>
            </a:pPr>
            <a:endParaRPr lang="en-US" sz="2800" b="1" dirty="0">
              <a:highlight>
                <a:srgbClr val="C0C0C0"/>
              </a:highlight>
            </a:endParaRPr>
          </a:p>
        </p:txBody>
      </p:sp>
      <p:sp>
        <p:nvSpPr>
          <p:cNvPr id="4" name="Text 1"/>
          <p:cNvSpPr/>
          <p:nvPr/>
        </p:nvSpPr>
        <p:spPr>
          <a:xfrm>
            <a:off x="4466506" y="-3726395"/>
            <a:ext cx="570517" cy="92726"/>
          </a:xfrm>
          <a:prstGeom prst="rect">
            <a:avLst/>
          </a:prstGeom>
          <a:noFill/>
          <a:ln/>
        </p:spPr>
        <p:txBody>
          <a:bodyPr wrap="none" lIns="0" tIns="0" rIns="0" bIns="0" rtlCol="0" anchor="t"/>
          <a:lstStyle/>
          <a:p>
            <a:pPr marL="0" indent="0" algn="l">
              <a:lnSpc>
                <a:spcPts val="5550"/>
              </a:lnSpc>
              <a:buNone/>
            </a:pPr>
            <a:endParaRPr lang="en-US" sz="4450" dirty="0"/>
          </a:p>
        </p:txBody>
      </p:sp>
      <p:sp>
        <p:nvSpPr>
          <p:cNvPr id="6" name="Text 3"/>
          <p:cNvSpPr/>
          <p:nvPr/>
        </p:nvSpPr>
        <p:spPr>
          <a:xfrm>
            <a:off x="6280190" y="424791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Empowering Businesses with Smart IT Solutions</a:t>
            </a:r>
            <a:endParaRPr lang="en-US" sz="4450" dirty="0"/>
          </a:p>
        </p:txBody>
      </p:sp>
      <p:sp>
        <p:nvSpPr>
          <p:cNvPr id="7" name="Text 4"/>
          <p:cNvSpPr/>
          <p:nvPr/>
        </p:nvSpPr>
        <p:spPr>
          <a:xfrm>
            <a:off x="6280190" y="600563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Your trusted partner for comprehensive IT infrastructure solutions across SMEs and educational institutions</a:t>
            </a:r>
            <a:endParaRPr lang="en-US" sz="1750" dirty="0"/>
          </a:p>
        </p:txBody>
      </p:sp>
      <p:pic>
        <p:nvPicPr>
          <p:cNvPr id="1026" name="Picture 2" descr="VeritasAV Logo">
            <a:extLst>
              <a:ext uri="{FF2B5EF4-FFF2-40B4-BE49-F238E27FC236}">
                <a16:creationId xmlns:a16="http://schemas.microsoft.com/office/drawing/2014/main" id="{EABF9C16-53DD-2FFA-32E3-50D5803BE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2627" y="0"/>
            <a:ext cx="6625147" cy="1763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7220" y="484942"/>
            <a:ext cx="9107091" cy="551021"/>
          </a:xfrm>
          <a:prstGeom prst="rect">
            <a:avLst/>
          </a:prstGeom>
          <a:noFill/>
          <a:ln/>
        </p:spPr>
        <p:txBody>
          <a:bodyPr wrap="none" lIns="0" tIns="0" rIns="0" bIns="0" rtlCol="0" anchor="t"/>
          <a:lstStyle/>
          <a:p>
            <a:pPr marL="0" indent="0" algn="l">
              <a:lnSpc>
                <a:spcPts val="4300"/>
              </a:lnSpc>
              <a:buNone/>
            </a:pPr>
            <a:r>
              <a:rPr lang="en-US" sz="3450" dirty="0">
                <a:solidFill>
                  <a:srgbClr val="F2F2F3"/>
                </a:solidFill>
                <a:latin typeface="Poppins Light" pitchFamily="34" charset="0"/>
                <a:ea typeface="Poppins Light" pitchFamily="34" charset="-122"/>
                <a:cs typeface="Poppins Light" pitchFamily="34" charset="-120"/>
              </a:rPr>
              <a:t>Ready to Transform Your IT Infrastructure?</a:t>
            </a:r>
            <a:endParaRPr lang="en-US" sz="3450" dirty="0"/>
          </a:p>
        </p:txBody>
      </p:sp>
      <p:sp>
        <p:nvSpPr>
          <p:cNvPr id="3" name="Text 1"/>
          <p:cNvSpPr/>
          <p:nvPr/>
        </p:nvSpPr>
        <p:spPr>
          <a:xfrm>
            <a:off x="617220" y="1476732"/>
            <a:ext cx="5625941" cy="330637"/>
          </a:xfrm>
          <a:prstGeom prst="rect">
            <a:avLst/>
          </a:prstGeom>
          <a:noFill/>
          <a:ln/>
        </p:spPr>
        <p:txBody>
          <a:bodyPr wrap="none" lIns="0" tIns="0" rIns="0" bIns="0" rtlCol="0" anchor="t"/>
          <a:lstStyle/>
          <a:p>
            <a:pPr marL="0" indent="0" algn="l">
              <a:lnSpc>
                <a:spcPts val="2600"/>
              </a:lnSpc>
              <a:buNone/>
            </a:pPr>
            <a:r>
              <a:rPr lang="en-US" sz="2050" dirty="0">
                <a:solidFill>
                  <a:srgbClr val="F2F2F3"/>
                </a:solidFill>
                <a:latin typeface="Poppins Light" pitchFamily="34" charset="0"/>
                <a:ea typeface="Poppins Light" pitchFamily="34" charset="-122"/>
                <a:cs typeface="Poppins Light" pitchFamily="34" charset="-120"/>
              </a:rPr>
              <a:t>Let's Build Your Technology Future Together</a:t>
            </a:r>
            <a:endParaRPr lang="en-US" sz="2050" dirty="0"/>
          </a:p>
        </p:txBody>
      </p:sp>
      <p:sp>
        <p:nvSpPr>
          <p:cNvPr id="4" name="Text 2"/>
          <p:cNvSpPr/>
          <p:nvPr/>
        </p:nvSpPr>
        <p:spPr>
          <a:xfrm>
            <a:off x="617220" y="1983700"/>
            <a:ext cx="7865388" cy="846177"/>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Light" pitchFamily="34" charset="0"/>
                <a:ea typeface="Roboto Light" pitchFamily="34" charset="-122"/>
                <a:cs typeface="Roboto Light" pitchFamily="34" charset="-120"/>
              </a:rPr>
              <a:t>Join hundreds of satisfied clients who have transformed their operations with our comprehensive IT solutions. Our team of certified professionals is ready to design, implement, and support the perfect technology infrastructure for your organization.</a:t>
            </a:r>
            <a:endParaRPr lang="en-US" sz="1350" dirty="0"/>
          </a:p>
        </p:txBody>
      </p:sp>
      <p:sp>
        <p:nvSpPr>
          <p:cNvPr id="5" name="Shape 3"/>
          <p:cNvSpPr/>
          <p:nvPr/>
        </p:nvSpPr>
        <p:spPr>
          <a:xfrm>
            <a:off x="617220" y="3028236"/>
            <a:ext cx="3844528" cy="1414463"/>
          </a:xfrm>
          <a:prstGeom prst="roundRect">
            <a:avLst>
              <a:gd name="adj" fmla="val 7758"/>
            </a:avLst>
          </a:prstGeom>
          <a:solidFill>
            <a:srgbClr val="050505"/>
          </a:solidFill>
          <a:ln w="22860">
            <a:solidFill>
              <a:srgbClr val="F2F2F3"/>
            </a:solidFill>
            <a:prstDash val="solid"/>
          </a:ln>
        </p:spPr>
      </p:sp>
      <p:sp>
        <p:nvSpPr>
          <p:cNvPr id="6" name="Shape 4"/>
          <p:cNvSpPr/>
          <p:nvPr/>
        </p:nvSpPr>
        <p:spPr>
          <a:xfrm>
            <a:off x="594360" y="3028236"/>
            <a:ext cx="91440" cy="1414463"/>
          </a:xfrm>
          <a:prstGeom prst="roundRect">
            <a:avLst>
              <a:gd name="adj" fmla="val 81005"/>
            </a:avLst>
          </a:prstGeom>
          <a:solidFill>
            <a:srgbClr val="F2F2F3"/>
          </a:solidFill>
          <a:ln/>
        </p:spPr>
      </p:sp>
      <p:sp>
        <p:nvSpPr>
          <p:cNvPr id="7" name="Text 5"/>
          <p:cNvSpPr/>
          <p:nvPr/>
        </p:nvSpPr>
        <p:spPr>
          <a:xfrm>
            <a:off x="884992" y="3227427"/>
            <a:ext cx="2204442" cy="275630"/>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Poppins Light" pitchFamily="34" charset="0"/>
                <a:ea typeface="Poppins Light" pitchFamily="34" charset="-122"/>
                <a:cs typeface="Poppins Light" pitchFamily="34" charset="-120"/>
              </a:rPr>
              <a:t>Free Consultation</a:t>
            </a:r>
            <a:endParaRPr lang="en-US" sz="1700" dirty="0"/>
          </a:p>
        </p:txBody>
      </p:sp>
      <p:sp>
        <p:nvSpPr>
          <p:cNvPr id="8" name="Text 6"/>
          <p:cNvSpPr/>
          <p:nvPr/>
        </p:nvSpPr>
        <p:spPr>
          <a:xfrm>
            <a:off x="884992" y="3679388"/>
            <a:ext cx="3377565" cy="564118"/>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Light" pitchFamily="34" charset="0"/>
                <a:ea typeface="Roboto Light" pitchFamily="34" charset="-122"/>
                <a:cs typeface="Roboto Light" pitchFamily="34" charset="-120"/>
              </a:rPr>
              <a:t>Comprehensive assessment of your current infrastructure and future needs</a:t>
            </a:r>
            <a:endParaRPr lang="en-US" sz="1350" dirty="0"/>
          </a:p>
        </p:txBody>
      </p:sp>
      <p:sp>
        <p:nvSpPr>
          <p:cNvPr id="9" name="Shape 7"/>
          <p:cNvSpPr/>
          <p:nvPr/>
        </p:nvSpPr>
        <p:spPr>
          <a:xfrm>
            <a:off x="4638080" y="3028236"/>
            <a:ext cx="3844528" cy="1414463"/>
          </a:xfrm>
          <a:prstGeom prst="roundRect">
            <a:avLst>
              <a:gd name="adj" fmla="val 7758"/>
            </a:avLst>
          </a:prstGeom>
          <a:solidFill>
            <a:srgbClr val="050505"/>
          </a:solidFill>
          <a:ln w="22860">
            <a:solidFill>
              <a:srgbClr val="F2F2F3"/>
            </a:solidFill>
            <a:prstDash val="solid"/>
          </a:ln>
        </p:spPr>
      </p:sp>
      <p:sp>
        <p:nvSpPr>
          <p:cNvPr id="10" name="Shape 8"/>
          <p:cNvSpPr/>
          <p:nvPr/>
        </p:nvSpPr>
        <p:spPr>
          <a:xfrm>
            <a:off x="4615220" y="3028236"/>
            <a:ext cx="91440" cy="1414463"/>
          </a:xfrm>
          <a:prstGeom prst="roundRect">
            <a:avLst>
              <a:gd name="adj" fmla="val 81005"/>
            </a:avLst>
          </a:prstGeom>
          <a:solidFill>
            <a:srgbClr val="F2F2F3"/>
          </a:solidFill>
          <a:ln/>
        </p:spPr>
      </p:sp>
      <p:sp>
        <p:nvSpPr>
          <p:cNvPr id="11" name="Text 9"/>
          <p:cNvSpPr/>
          <p:nvPr/>
        </p:nvSpPr>
        <p:spPr>
          <a:xfrm>
            <a:off x="4905851" y="3227427"/>
            <a:ext cx="2204442" cy="275630"/>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Poppins Light" pitchFamily="34" charset="0"/>
                <a:ea typeface="Poppins Light" pitchFamily="34" charset="-122"/>
                <a:cs typeface="Poppins Light" pitchFamily="34" charset="-120"/>
              </a:rPr>
              <a:t>Custom Proposal</a:t>
            </a:r>
            <a:endParaRPr lang="en-US" sz="1700" dirty="0"/>
          </a:p>
        </p:txBody>
      </p:sp>
      <p:sp>
        <p:nvSpPr>
          <p:cNvPr id="12" name="Text 10"/>
          <p:cNvSpPr/>
          <p:nvPr/>
        </p:nvSpPr>
        <p:spPr>
          <a:xfrm>
            <a:off x="4905851" y="3679388"/>
            <a:ext cx="3377565" cy="564118"/>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Light" pitchFamily="34" charset="0"/>
                <a:ea typeface="Roboto Light" pitchFamily="34" charset="-122"/>
                <a:cs typeface="Roboto Light" pitchFamily="34" charset="-120"/>
              </a:rPr>
              <a:t>Detailed solution blueprint tailored to your budget and requirements</a:t>
            </a:r>
            <a:endParaRPr lang="en-US" sz="1350" dirty="0"/>
          </a:p>
        </p:txBody>
      </p:sp>
      <p:sp>
        <p:nvSpPr>
          <p:cNvPr id="13" name="Shape 11"/>
          <p:cNvSpPr/>
          <p:nvPr/>
        </p:nvSpPr>
        <p:spPr>
          <a:xfrm>
            <a:off x="617220" y="4619030"/>
            <a:ext cx="3844528" cy="1414463"/>
          </a:xfrm>
          <a:prstGeom prst="roundRect">
            <a:avLst>
              <a:gd name="adj" fmla="val 7758"/>
            </a:avLst>
          </a:prstGeom>
          <a:solidFill>
            <a:srgbClr val="050505"/>
          </a:solidFill>
          <a:ln w="22860">
            <a:solidFill>
              <a:srgbClr val="F2F2F3"/>
            </a:solidFill>
            <a:prstDash val="solid"/>
          </a:ln>
        </p:spPr>
      </p:sp>
      <p:sp>
        <p:nvSpPr>
          <p:cNvPr id="14" name="Shape 12"/>
          <p:cNvSpPr/>
          <p:nvPr/>
        </p:nvSpPr>
        <p:spPr>
          <a:xfrm>
            <a:off x="594360" y="4619030"/>
            <a:ext cx="91440" cy="1414463"/>
          </a:xfrm>
          <a:prstGeom prst="roundRect">
            <a:avLst>
              <a:gd name="adj" fmla="val 81005"/>
            </a:avLst>
          </a:prstGeom>
          <a:solidFill>
            <a:srgbClr val="F2F2F3"/>
          </a:solidFill>
          <a:ln/>
        </p:spPr>
      </p:sp>
      <p:sp>
        <p:nvSpPr>
          <p:cNvPr id="15" name="Text 13"/>
          <p:cNvSpPr/>
          <p:nvPr/>
        </p:nvSpPr>
        <p:spPr>
          <a:xfrm>
            <a:off x="884992" y="4818221"/>
            <a:ext cx="3121104" cy="275630"/>
          </a:xfrm>
          <a:prstGeom prst="rect">
            <a:avLst/>
          </a:prstGeom>
          <a:noFill/>
          <a:ln/>
        </p:spPr>
        <p:txBody>
          <a:bodyPr wrap="none" lIns="0" tIns="0" rIns="0" bIns="0" rtlCol="0" anchor="t"/>
          <a:lstStyle/>
          <a:p>
            <a:pPr marL="0" indent="0" algn="l">
              <a:lnSpc>
                <a:spcPts val="2150"/>
              </a:lnSpc>
              <a:buNone/>
            </a:pPr>
            <a:r>
              <a:rPr lang="en-US" sz="1700" dirty="0">
                <a:solidFill>
                  <a:srgbClr val="E5E0DF"/>
                </a:solidFill>
                <a:latin typeface="Poppins Light" pitchFamily="34" charset="0"/>
                <a:ea typeface="Poppins Light" pitchFamily="34" charset="-122"/>
                <a:cs typeface="Poppins Light" pitchFamily="34" charset="-120"/>
              </a:rPr>
              <a:t>Professional Implementation</a:t>
            </a:r>
            <a:endParaRPr lang="en-US" sz="1700" dirty="0"/>
          </a:p>
        </p:txBody>
      </p:sp>
      <p:sp>
        <p:nvSpPr>
          <p:cNvPr id="16" name="Text 14"/>
          <p:cNvSpPr/>
          <p:nvPr/>
        </p:nvSpPr>
        <p:spPr>
          <a:xfrm>
            <a:off x="884992" y="5270182"/>
            <a:ext cx="3377565" cy="564118"/>
          </a:xfrm>
          <a:prstGeom prst="rect">
            <a:avLst/>
          </a:prstGeom>
          <a:noFill/>
          <a:ln/>
        </p:spPr>
        <p:txBody>
          <a:bodyPr wrap="square" lIns="0" tIns="0" rIns="0" bIns="0" rtlCol="0" anchor="t"/>
          <a:lstStyle/>
          <a:p>
            <a:pPr marL="0" indent="0" algn="l">
              <a:lnSpc>
                <a:spcPts val="2200"/>
              </a:lnSpc>
              <a:buNone/>
            </a:pPr>
            <a:r>
              <a:rPr lang="en-US" sz="1350" dirty="0">
                <a:solidFill>
                  <a:srgbClr val="E5E0DF"/>
                </a:solidFill>
                <a:latin typeface="Roboto Light" pitchFamily="34" charset="0"/>
                <a:ea typeface="Roboto Light" pitchFamily="34" charset="-122"/>
                <a:cs typeface="Roboto Light" pitchFamily="34" charset="-120"/>
              </a:rPr>
              <a:t>Seamless deployment with minimal disruption to your operations</a:t>
            </a:r>
            <a:endParaRPr lang="en-US" sz="1350" dirty="0"/>
          </a:p>
        </p:txBody>
      </p:sp>
      <p:pic>
        <p:nvPicPr>
          <p:cNvPr id="17" name="Image 0" descr="preencoded.png"/>
          <p:cNvPicPr>
            <a:picLocks noChangeAspect="1"/>
          </p:cNvPicPr>
          <p:nvPr/>
        </p:nvPicPr>
        <p:blipFill>
          <a:blip r:embed="rId3"/>
          <a:stretch>
            <a:fillRect/>
          </a:stretch>
        </p:blipFill>
        <p:spPr>
          <a:xfrm>
            <a:off x="8920520" y="1498759"/>
            <a:ext cx="5100161" cy="5100161"/>
          </a:xfrm>
          <a:prstGeom prst="rect">
            <a:avLst/>
          </a:prstGeom>
        </p:spPr>
      </p:pic>
      <p:sp>
        <p:nvSpPr>
          <p:cNvPr id="20" name="Text 15"/>
          <p:cNvSpPr/>
          <p:nvPr/>
        </p:nvSpPr>
        <p:spPr>
          <a:xfrm>
            <a:off x="617220" y="7678936"/>
            <a:ext cx="13395960" cy="282059"/>
          </a:xfrm>
          <a:prstGeom prst="rect">
            <a:avLst/>
          </a:prstGeom>
          <a:noFill/>
          <a:ln/>
        </p:spPr>
        <p:txBody>
          <a:bodyPr wrap="none" lIns="0" tIns="0" rIns="0" bIns="0" rtlCol="0" anchor="t"/>
          <a:lstStyle/>
          <a:p>
            <a:pPr marL="0" indent="0" algn="l">
              <a:lnSpc>
                <a:spcPts val="2200"/>
              </a:lnSpc>
              <a:buNone/>
            </a:pPr>
            <a:r>
              <a:rPr lang="en-US" sz="1350" dirty="0">
                <a:solidFill>
                  <a:srgbClr val="E5E0DF"/>
                </a:solidFill>
                <a:latin typeface="Roboto Light" pitchFamily="34" charset="0"/>
                <a:ea typeface="Roboto Light" pitchFamily="34" charset="-122"/>
                <a:cs typeface="Roboto Light" pitchFamily="34" charset="-120"/>
              </a:rPr>
              <a:t>Contact us today to discover how our IT infrastructure solutions can drive your organization's success.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2588" y="579477"/>
            <a:ext cx="11612285" cy="627221"/>
          </a:xfrm>
          <a:prstGeom prst="rect">
            <a:avLst/>
          </a:prstGeom>
          <a:noFill/>
          <a:ln/>
        </p:spPr>
        <p:txBody>
          <a:bodyPr wrap="none" lIns="0" tIns="0" rIns="0" bIns="0" rtlCol="0" anchor="t"/>
          <a:lstStyle/>
          <a:p>
            <a:pPr marL="0" indent="0" algn="l">
              <a:lnSpc>
                <a:spcPts val="4900"/>
              </a:lnSpc>
              <a:buNone/>
            </a:pPr>
            <a:r>
              <a:rPr lang="en-US" sz="3950" dirty="0">
                <a:solidFill>
                  <a:srgbClr val="F2F2F3"/>
                </a:solidFill>
                <a:latin typeface="Poppins Light" pitchFamily="34" charset="0"/>
                <a:ea typeface="Poppins Light" pitchFamily="34" charset="-122"/>
                <a:cs typeface="Poppins Light" pitchFamily="34" charset="-120"/>
              </a:rPr>
              <a:t>Empowering Businesses with Smart IT Solutions</a:t>
            </a:r>
            <a:endParaRPr lang="en-US" sz="3950" dirty="0"/>
          </a:p>
        </p:txBody>
      </p:sp>
      <p:sp>
        <p:nvSpPr>
          <p:cNvPr id="3" name="Text 1"/>
          <p:cNvSpPr/>
          <p:nvPr/>
        </p:nvSpPr>
        <p:spPr>
          <a:xfrm>
            <a:off x="702588" y="1708547"/>
            <a:ext cx="4848701" cy="501848"/>
          </a:xfrm>
          <a:prstGeom prst="rect">
            <a:avLst/>
          </a:prstGeom>
          <a:noFill/>
          <a:ln/>
        </p:spPr>
        <p:txBody>
          <a:bodyPr wrap="none" lIns="0" tIns="0" rIns="0" bIns="0" rtlCol="0" anchor="t"/>
          <a:lstStyle/>
          <a:p>
            <a:pPr marL="0" indent="0" algn="l">
              <a:lnSpc>
                <a:spcPts val="3950"/>
              </a:lnSpc>
              <a:buNone/>
            </a:pPr>
            <a:r>
              <a:rPr lang="en-US" sz="3150" dirty="0">
                <a:solidFill>
                  <a:srgbClr val="F2F2F3"/>
                </a:solidFill>
                <a:latin typeface="Poppins Light" pitchFamily="34" charset="0"/>
                <a:ea typeface="Poppins Light" pitchFamily="34" charset="-122"/>
                <a:cs typeface="Poppins Light" pitchFamily="34" charset="-120"/>
              </a:rPr>
              <a:t>Your Technology Partner</a:t>
            </a:r>
            <a:endParaRPr lang="en-US" sz="3150" dirty="0"/>
          </a:p>
        </p:txBody>
      </p:sp>
      <p:sp>
        <p:nvSpPr>
          <p:cNvPr id="4" name="Text 2"/>
          <p:cNvSpPr/>
          <p:nvPr/>
        </p:nvSpPr>
        <p:spPr>
          <a:xfrm>
            <a:off x="702588" y="2411135"/>
            <a:ext cx="7739182" cy="642223"/>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We deliver comprehensive IT infrastructure solutions that transform how businesses and educational institutions operate in the digital age.</a:t>
            </a:r>
            <a:endParaRPr lang="en-US" sz="1550" dirty="0"/>
          </a:p>
        </p:txBody>
      </p:sp>
      <p:sp>
        <p:nvSpPr>
          <p:cNvPr id="5" name="Text 3"/>
          <p:cNvSpPr/>
          <p:nvPr/>
        </p:nvSpPr>
        <p:spPr>
          <a:xfrm>
            <a:off x="702588" y="3233976"/>
            <a:ext cx="7739182" cy="642223"/>
          </a:xfrm>
          <a:prstGeom prst="rect">
            <a:avLst/>
          </a:prstGeom>
          <a:noFill/>
          <a:ln/>
        </p:spPr>
        <p:txBody>
          <a:bodyPr wrap="square" lIns="0" tIns="0" rIns="0" bIns="0" rtlCol="0" anchor="t"/>
          <a:lstStyle/>
          <a:p>
            <a:pPr marL="0" indent="0" algn="l">
              <a:lnSpc>
                <a:spcPts val="2500"/>
              </a:lnSpc>
              <a:buNone/>
            </a:pPr>
            <a:r>
              <a:rPr lang="en-US" sz="1550" b="1" dirty="0">
                <a:solidFill>
                  <a:srgbClr val="E5E0DF"/>
                </a:solidFill>
                <a:latin typeface="Roboto Light" pitchFamily="34" charset="0"/>
                <a:ea typeface="Roboto Light" pitchFamily="34" charset="-122"/>
                <a:cs typeface="Roboto Light" pitchFamily="34" charset="-120"/>
              </a:rPr>
              <a:t>Vision:</a:t>
            </a:r>
            <a:r>
              <a:rPr lang="en-US" sz="1550" dirty="0">
                <a:solidFill>
                  <a:srgbClr val="E5E0DF"/>
                </a:solidFill>
                <a:latin typeface="Roboto Light" pitchFamily="34" charset="0"/>
                <a:ea typeface="Roboto Light" pitchFamily="34" charset="-122"/>
                <a:cs typeface="Roboto Light" pitchFamily="34" charset="-120"/>
              </a:rPr>
              <a:t> To be the leading provider of innovative IT solutions that drive organizational success.</a:t>
            </a:r>
            <a:endParaRPr lang="en-US" sz="1550" dirty="0"/>
          </a:p>
        </p:txBody>
      </p:sp>
      <p:sp>
        <p:nvSpPr>
          <p:cNvPr id="6" name="Text 4"/>
          <p:cNvSpPr/>
          <p:nvPr/>
        </p:nvSpPr>
        <p:spPr>
          <a:xfrm>
            <a:off x="702588" y="4056817"/>
            <a:ext cx="7739182" cy="642223"/>
          </a:xfrm>
          <a:prstGeom prst="rect">
            <a:avLst/>
          </a:prstGeom>
          <a:noFill/>
          <a:ln/>
        </p:spPr>
        <p:txBody>
          <a:bodyPr wrap="square" lIns="0" tIns="0" rIns="0" bIns="0" rtlCol="0" anchor="t"/>
          <a:lstStyle/>
          <a:p>
            <a:pPr marL="0" indent="0" algn="l">
              <a:lnSpc>
                <a:spcPts val="2500"/>
              </a:lnSpc>
              <a:buNone/>
            </a:pPr>
            <a:r>
              <a:rPr lang="en-US" sz="1550" b="1" dirty="0">
                <a:solidFill>
                  <a:srgbClr val="E5E0DF"/>
                </a:solidFill>
                <a:latin typeface="Roboto Light" pitchFamily="34" charset="0"/>
                <a:ea typeface="Roboto Light" pitchFamily="34" charset="-122"/>
                <a:cs typeface="Roboto Light" pitchFamily="34" charset="-120"/>
              </a:rPr>
              <a:t>Mission:</a:t>
            </a:r>
            <a:r>
              <a:rPr lang="en-US" sz="1550" dirty="0">
                <a:solidFill>
                  <a:srgbClr val="E5E0DF"/>
                </a:solidFill>
                <a:latin typeface="Roboto Light" pitchFamily="34" charset="0"/>
                <a:ea typeface="Roboto Light" pitchFamily="34" charset="-122"/>
                <a:cs typeface="Roboto Light" pitchFamily="34" charset="-120"/>
              </a:rPr>
              <a:t> Empowering organizations with reliable, secure, and scalable technology infrastructure.</a:t>
            </a:r>
            <a:endParaRPr lang="en-US" sz="1550" dirty="0"/>
          </a:p>
        </p:txBody>
      </p:sp>
      <p:pic>
        <p:nvPicPr>
          <p:cNvPr id="7" name="Image 0" descr="preencoded.png"/>
          <p:cNvPicPr>
            <a:picLocks noChangeAspect="1"/>
          </p:cNvPicPr>
          <p:nvPr/>
        </p:nvPicPr>
        <p:blipFill>
          <a:blip r:embed="rId3"/>
          <a:stretch>
            <a:fillRect/>
          </a:stretch>
        </p:blipFill>
        <p:spPr>
          <a:xfrm>
            <a:off x="8939213" y="1733550"/>
            <a:ext cx="3613547" cy="2007513"/>
          </a:xfrm>
          <a:prstGeom prst="rect">
            <a:avLst/>
          </a:prstGeom>
        </p:spPr>
      </p:pic>
      <p:sp>
        <p:nvSpPr>
          <p:cNvPr id="8" name="Shape 5"/>
          <p:cNvSpPr/>
          <p:nvPr/>
        </p:nvSpPr>
        <p:spPr>
          <a:xfrm>
            <a:off x="702588" y="5105400"/>
            <a:ext cx="6512243" cy="1171932"/>
          </a:xfrm>
          <a:prstGeom prst="roundRect">
            <a:avLst>
              <a:gd name="adj" fmla="val 7195"/>
            </a:avLst>
          </a:prstGeom>
          <a:solidFill>
            <a:srgbClr val="3D3D42"/>
          </a:solidFill>
          <a:ln w="7620">
            <a:solidFill>
              <a:srgbClr val="56565B"/>
            </a:solidFill>
            <a:prstDash val="solid"/>
          </a:ln>
        </p:spPr>
      </p:sp>
      <p:sp>
        <p:nvSpPr>
          <p:cNvPr id="9" name="Text 6"/>
          <p:cNvSpPr/>
          <p:nvPr/>
        </p:nvSpPr>
        <p:spPr>
          <a:xfrm>
            <a:off x="910947" y="5313759"/>
            <a:ext cx="2509361" cy="313730"/>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Innovation</a:t>
            </a:r>
            <a:endParaRPr lang="en-US" sz="1950" dirty="0"/>
          </a:p>
        </p:txBody>
      </p:sp>
      <p:sp>
        <p:nvSpPr>
          <p:cNvPr id="10" name="Text 7"/>
          <p:cNvSpPr/>
          <p:nvPr/>
        </p:nvSpPr>
        <p:spPr>
          <a:xfrm>
            <a:off x="910947" y="5747861"/>
            <a:ext cx="6095524" cy="321112"/>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Cutting-edge solutions</a:t>
            </a:r>
            <a:endParaRPr lang="en-US" sz="1550" dirty="0"/>
          </a:p>
        </p:txBody>
      </p:sp>
      <p:sp>
        <p:nvSpPr>
          <p:cNvPr id="11" name="Shape 8"/>
          <p:cNvSpPr/>
          <p:nvPr/>
        </p:nvSpPr>
        <p:spPr>
          <a:xfrm>
            <a:off x="7415570" y="5105400"/>
            <a:ext cx="6512243" cy="1171932"/>
          </a:xfrm>
          <a:prstGeom prst="roundRect">
            <a:avLst>
              <a:gd name="adj" fmla="val 7195"/>
            </a:avLst>
          </a:prstGeom>
          <a:solidFill>
            <a:srgbClr val="3D3D42"/>
          </a:solidFill>
          <a:ln w="7620">
            <a:solidFill>
              <a:srgbClr val="56565B"/>
            </a:solidFill>
            <a:prstDash val="solid"/>
          </a:ln>
        </p:spPr>
      </p:sp>
      <p:sp>
        <p:nvSpPr>
          <p:cNvPr id="12" name="Text 9"/>
          <p:cNvSpPr/>
          <p:nvPr/>
        </p:nvSpPr>
        <p:spPr>
          <a:xfrm>
            <a:off x="7623929" y="5313759"/>
            <a:ext cx="2509361" cy="313730"/>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Reliability</a:t>
            </a:r>
            <a:endParaRPr lang="en-US" sz="1950" dirty="0"/>
          </a:p>
        </p:txBody>
      </p:sp>
      <p:sp>
        <p:nvSpPr>
          <p:cNvPr id="13" name="Text 10"/>
          <p:cNvSpPr/>
          <p:nvPr/>
        </p:nvSpPr>
        <p:spPr>
          <a:xfrm>
            <a:off x="7623929" y="5747861"/>
            <a:ext cx="6095524" cy="321112"/>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99.9% uptime guarantee</a:t>
            </a:r>
            <a:endParaRPr lang="en-US" sz="1550" dirty="0"/>
          </a:p>
        </p:txBody>
      </p:sp>
      <p:sp>
        <p:nvSpPr>
          <p:cNvPr id="14" name="Shape 11"/>
          <p:cNvSpPr/>
          <p:nvPr/>
        </p:nvSpPr>
        <p:spPr>
          <a:xfrm>
            <a:off x="702588" y="6478072"/>
            <a:ext cx="6512243" cy="1171932"/>
          </a:xfrm>
          <a:prstGeom prst="roundRect">
            <a:avLst>
              <a:gd name="adj" fmla="val 7195"/>
            </a:avLst>
          </a:prstGeom>
          <a:solidFill>
            <a:srgbClr val="3D3D42"/>
          </a:solidFill>
          <a:ln w="7620">
            <a:solidFill>
              <a:srgbClr val="56565B"/>
            </a:solidFill>
            <a:prstDash val="solid"/>
          </a:ln>
        </p:spPr>
      </p:sp>
      <p:sp>
        <p:nvSpPr>
          <p:cNvPr id="15" name="Text 12"/>
          <p:cNvSpPr/>
          <p:nvPr/>
        </p:nvSpPr>
        <p:spPr>
          <a:xfrm>
            <a:off x="910947" y="6686431"/>
            <a:ext cx="2509361" cy="313730"/>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Security</a:t>
            </a:r>
            <a:endParaRPr lang="en-US" sz="1950" dirty="0"/>
          </a:p>
        </p:txBody>
      </p:sp>
      <p:sp>
        <p:nvSpPr>
          <p:cNvPr id="16" name="Text 13"/>
          <p:cNvSpPr/>
          <p:nvPr/>
        </p:nvSpPr>
        <p:spPr>
          <a:xfrm>
            <a:off x="910947" y="7120533"/>
            <a:ext cx="6095524" cy="321112"/>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Enterprise-grade protection</a:t>
            </a:r>
            <a:endParaRPr lang="en-US" sz="1550" dirty="0"/>
          </a:p>
        </p:txBody>
      </p:sp>
      <p:sp>
        <p:nvSpPr>
          <p:cNvPr id="17" name="Shape 14"/>
          <p:cNvSpPr/>
          <p:nvPr/>
        </p:nvSpPr>
        <p:spPr>
          <a:xfrm>
            <a:off x="7415570" y="6478072"/>
            <a:ext cx="6512243" cy="1171932"/>
          </a:xfrm>
          <a:prstGeom prst="roundRect">
            <a:avLst>
              <a:gd name="adj" fmla="val 7195"/>
            </a:avLst>
          </a:prstGeom>
          <a:solidFill>
            <a:srgbClr val="3D3D42"/>
          </a:solidFill>
          <a:ln w="7620">
            <a:solidFill>
              <a:srgbClr val="56565B"/>
            </a:solidFill>
            <a:prstDash val="solid"/>
          </a:ln>
        </p:spPr>
      </p:sp>
      <p:sp>
        <p:nvSpPr>
          <p:cNvPr id="18" name="Text 15"/>
          <p:cNvSpPr/>
          <p:nvPr/>
        </p:nvSpPr>
        <p:spPr>
          <a:xfrm>
            <a:off x="7623929" y="6686431"/>
            <a:ext cx="2509361" cy="313730"/>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Poppins Light" pitchFamily="34" charset="0"/>
                <a:ea typeface="Poppins Light" pitchFamily="34" charset="-122"/>
                <a:cs typeface="Poppins Light" pitchFamily="34" charset="-120"/>
              </a:rPr>
              <a:t>Customer-Centric</a:t>
            </a:r>
            <a:endParaRPr lang="en-US" sz="1950" dirty="0"/>
          </a:p>
        </p:txBody>
      </p:sp>
      <p:sp>
        <p:nvSpPr>
          <p:cNvPr id="19" name="Text 16"/>
          <p:cNvSpPr/>
          <p:nvPr/>
        </p:nvSpPr>
        <p:spPr>
          <a:xfrm>
            <a:off x="7623929" y="7120533"/>
            <a:ext cx="6095524" cy="321112"/>
          </a:xfrm>
          <a:prstGeom prst="rect">
            <a:avLst/>
          </a:prstGeom>
          <a:noFill/>
          <a:ln/>
        </p:spPr>
        <p:txBody>
          <a:bodyPr wrap="none" lIns="0" tIns="0" rIns="0" bIns="0" rtlCol="0" anchor="t"/>
          <a:lstStyle/>
          <a:p>
            <a:pPr marL="0" indent="0" algn="l">
              <a:lnSpc>
                <a:spcPts val="2500"/>
              </a:lnSpc>
              <a:buNone/>
            </a:pPr>
            <a:r>
              <a:rPr lang="en-US" sz="1550" dirty="0">
                <a:solidFill>
                  <a:srgbClr val="E5E0DF"/>
                </a:solidFill>
                <a:latin typeface="Roboto Light" pitchFamily="34" charset="0"/>
                <a:ea typeface="Roboto Light" pitchFamily="34" charset="-122"/>
                <a:cs typeface="Roboto Light" pitchFamily="34" charset="-120"/>
              </a:rPr>
              <a:t>Tailored solutions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07519"/>
            <a:ext cx="7668935"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Poppins Light" pitchFamily="34" charset="0"/>
                <a:ea typeface="Poppins Light" pitchFamily="34" charset="-122"/>
                <a:cs typeface="Poppins Light" pitchFamily="34" charset="-120"/>
              </a:rPr>
              <a:t>Comprehensive IT Expertise</a:t>
            </a:r>
            <a:endParaRPr lang="en-US" sz="4450" dirty="0"/>
          </a:p>
        </p:txBody>
      </p:sp>
      <p:sp>
        <p:nvSpPr>
          <p:cNvPr id="3" name="Text 1"/>
          <p:cNvSpPr/>
          <p:nvPr/>
        </p:nvSpPr>
        <p:spPr>
          <a:xfrm>
            <a:off x="793790" y="226992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From hardware deployment to advanced security solutions, we deliver complete IT infrastructure services tailored to your organization's needs.</a:t>
            </a:r>
            <a:endParaRPr lang="en-US" sz="1750" dirty="0"/>
          </a:p>
        </p:txBody>
      </p:sp>
      <p:pic>
        <p:nvPicPr>
          <p:cNvPr id="4" name="Image 0" descr="preencoded.png"/>
          <p:cNvPicPr>
            <a:picLocks noChangeAspect="1"/>
          </p:cNvPicPr>
          <p:nvPr/>
        </p:nvPicPr>
        <p:blipFill>
          <a:blip r:embed="rId3"/>
          <a:stretch>
            <a:fillRect/>
          </a:stretch>
        </p:blipFill>
        <p:spPr>
          <a:xfrm>
            <a:off x="793790" y="3250883"/>
            <a:ext cx="566976" cy="566976"/>
          </a:xfrm>
          <a:prstGeom prst="rect">
            <a:avLst/>
          </a:prstGeom>
        </p:spPr>
      </p:pic>
      <p:sp>
        <p:nvSpPr>
          <p:cNvPr id="5" name="Text 2"/>
          <p:cNvSpPr/>
          <p:nvPr/>
        </p:nvSpPr>
        <p:spPr>
          <a:xfrm>
            <a:off x="1644253" y="3385542"/>
            <a:ext cx="329624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Hardware &amp; Networking</a:t>
            </a:r>
            <a:endParaRPr lang="en-US" sz="2200" dirty="0"/>
          </a:p>
        </p:txBody>
      </p:sp>
      <p:sp>
        <p:nvSpPr>
          <p:cNvPr id="6" name="Text 3"/>
          <p:cNvSpPr/>
          <p:nvPr/>
        </p:nvSpPr>
        <p:spPr>
          <a:xfrm>
            <a:off x="1644253" y="3875961"/>
            <a:ext cx="552914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Complete infrastructure setup and management</a:t>
            </a:r>
            <a:endParaRPr lang="en-US" sz="1750" dirty="0"/>
          </a:p>
        </p:txBody>
      </p:sp>
      <p:pic>
        <p:nvPicPr>
          <p:cNvPr id="7" name="Image 1" descr="preencoded.png"/>
          <p:cNvPicPr>
            <a:picLocks noChangeAspect="1"/>
          </p:cNvPicPr>
          <p:nvPr/>
        </p:nvPicPr>
        <p:blipFill>
          <a:blip r:embed="rId4"/>
          <a:stretch>
            <a:fillRect/>
          </a:stretch>
        </p:blipFill>
        <p:spPr>
          <a:xfrm>
            <a:off x="7456884" y="3250883"/>
            <a:ext cx="566976" cy="566976"/>
          </a:xfrm>
          <a:prstGeom prst="rect">
            <a:avLst/>
          </a:prstGeom>
        </p:spPr>
      </p:pic>
      <p:sp>
        <p:nvSpPr>
          <p:cNvPr id="8" name="Text 4"/>
          <p:cNvSpPr/>
          <p:nvPr/>
        </p:nvSpPr>
        <p:spPr>
          <a:xfrm>
            <a:off x="8307348" y="33855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Network Security</a:t>
            </a:r>
            <a:endParaRPr lang="en-US" sz="2200" dirty="0"/>
          </a:p>
        </p:txBody>
      </p:sp>
      <p:sp>
        <p:nvSpPr>
          <p:cNvPr id="9" name="Text 5"/>
          <p:cNvSpPr/>
          <p:nvPr/>
        </p:nvSpPr>
        <p:spPr>
          <a:xfrm>
            <a:off x="8307348" y="3875961"/>
            <a:ext cx="552926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Advanced threat protection and data safety</a:t>
            </a:r>
            <a:endParaRPr lang="en-US" sz="1750" dirty="0"/>
          </a:p>
        </p:txBody>
      </p:sp>
      <p:pic>
        <p:nvPicPr>
          <p:cNvPr id="10" name="Image 2" descr="preencoded.png"/>
          <p:cNvPicPr>
            <a:picLocks noChangeAspect="1"/>
          </p:cNvPicPr>
          <p:nvPr/>
        </p:nvPicPr>
        <p:blipFill>
          <a:blip r:embed="rId5"/>
          <a:stretch>
            <a:fillRect/>
          </a:stretch>
        </p:blipFill>
        <p:spPr>
          <a:xfrm>
            <a:off x="793790" y="4692491"/>
            <a:ext cx="566976" cy="566976"/>
          </a:xfrm>
          <a:prstGeom prst="rect">
            <a:avLst/>
          </a:prstGeom>
        </p:spPr>
      </p:pic>
      <p:sp>
        <p:nvSpPr>
          <p:cNvPr id="11" name="Text 6"/>
          <p:cNvSpPr/>
          <p:nvPr/>
        </p:nvSpPr>
        <p:spPr>
          <a:xfrm>
            <a:off x="1644253" y="48271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Wireless Solutions</a:t>
            </a:r>
            <a:endParaRPr lang="en-US" sz="2200" dirty="0"/>
          </a:p>
        </p:txBody>
      </p:sp>
      <p:sp>
        <p:nvSpPr>
          <p:cNvPr id="12" name="Text 7"/>
          <p:cNvSpPr/>
          <p:nvPr/>
        </p:nvSpPr>
        <p:spPr>
          <a:xfrm>
            <a:off x="1644253" y="5317569"/>
            <a:ext cx="552914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Campus-wide connectivity and mobility</a:t>
            </a:r>
            <a:endParaRPr lang="en-US" sz="1750" dirty="0"/>
          </a:p>
        </p:txBody>
      </p:sp>
      <p:pic>
        <p:nvPicPr>
          <p:cNvPr id="13" name="Image 3" descr="preencoded.png"/>
          <p:cNvPicPr>
            <a:picLocks noChangeAspect="1"/>
          </p:cNvPicPr>
          <p:nvPr/>
        </p:nvPicPr>
        <p:blipFill>
          <a:blip r:embed="rId6"/>
          <a:stretch>
            <a:fillRect/>
          </a:stretch>
        </p:blipFill>
        <p:spPr>
          <a:xfrm>
            <a:off x="7456884" y="4692491"/>
            <a:ext cx="566976" cy="566976"/>
          </a:xfrm>
          <a:prstGeom prst="rect">
            <a:avLst/>
          </a:prstGeom>
        </p:spPr>
      </p:pic>
      <p:sp>
        <p:nvSpPr>
          <p:cNvPr id="14" name="Text 8"/>
          <p:cNvSpPr/>
          <p:nvPr/>
        </p:nvSpPr>
        <p:spPr>
          <a:xfrm>
            <a:off x="8307348" y="4827151"/>
            <a:ext cx="3361968"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Applications &amp; Websites</a:t>
            </a:r>
            <a:endParaRPr lang="en-US" sz="2200" dirty="0"/>
          </a:p>
        </p:txBody>
      </p:sp>
      <p:sp>
        <p:nvSpPr>
          <p:cNvPr id="15" name="Text 9"/>
          <p:cNvSpPr/>
          <p:nvPr/>
        </p:nvSpPr>
        <p:spPr>
          <a:xfrm>
            <a:off x="8307348" y="5317569"/>
            <a:ext cx="552926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Custom software and digital platforms</a:t>
            </a:r>
            <a:endParaRPr lang="en-US" sz="1750" dirty="0"/>
          </a:p>
        </p:txBody>
      </p:sp>
      <p:pic>
        <p:nvPicPr>
          <p:cNvPr id="16" name="Image 4" descr="preencoded.png"/>
          <p:cNvPicPr>
            <a:picLocks noChangeAspect="1"/>
          </p:cNvPicPr>
          <p:nvPr/>
        </p:nvPicPr>
        <p:blipFill>
          <a:blip r:embed="rId7"/>
          <a:stretch>
            <a:fillRect/>
          </a:stretch>
        </p:blipFill>
        <p:spPr>
          <a:xfrm>
            <a:off x="793790" y="6134100"/>
            <a:ext cx="566976" cy="566976"/>
          </a:xfrm>
          <a:prstGeom prst="rect">
            <a:avLst/>
          </a:prstGeom>
        </p:spPr>
      </p:pic>
      <p:sp>
        <p:nvSpPr>
          <p:cNvPr id="17" name="Text 10"/>
          <p:cNvSpPr/>
          <p:nvPr/>
        </p:nvSpPr>
        <p:spPr>
          <a:xfrm>
            <a:off x="1644253" y="62687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CCTV &amp; Surveillance</a:t>
            </a:r>
            <a:endParaRPr lang="en-US" sz="2200" dirty="0"/>
          </a:p>
        </p:txBody>
      </p:sp>
      <p:sp>
        <p:nvSpPr>
          <p:cNvPr id="18" name="Text 11"/>
          <p:cNvSpPr/>
          <p:nvPr/>
        </p:nvSpPr>
        <p:spPr>
          <a:xfrm>
            <a:off x="1644253" y="6759178"/>
            <a:ext cx="552914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Comprehensive monitoring systems</a:t>
            </a:r>
            <a:endParaRPr lang="en-US" sz="1750" dirty="0"/>
          </a:p>
        </p:txBody>
      </p:sp>
      <p:pic>
        <p:nvPicPr>
          <p:cNvPr id="19" name="Image 5" descr="preencoded.png"/>
          <p:cNvPicPr>
            <a:picLocks noChangeAspect="1"/>
          </p:cNvPicPr>
          <p:nvPr/>
        </p:nvPicPr>
        <p:blipFill>
          <a:blip r:embed="rId8"/>
          <a:stretch>
            <a:fillRect/>
          </a:stretch>
        </p:blipFill>
        <p:spPr>
          <a:xfrm>
            <a:off x="7456884" y="6134100"/>
            <a:ext cx="566976" cy="566976"/>
          </a:xfrm>
          <a:prstGeom prst="rect">
            <a:avLst/>
          </a:prstGeom>
        </p:spPr>
      </p:pic>
      <p:sp>
        <p:nvSpPr>
          <p:cNvPr id="20" name="Text 12"/>
          <p:cNvSpPr/>
          <p:nvPr/>
        </p:nvSpPr>
        <p:spPr>
          <a:xfrm>
            <a:off x="8307348" y="62687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Smart Classrooms</a:t>
            </a:r>
            <a:endParaRPr lang="en-US" sz="2200" dirty="0"/>
          </a:p>
        </p:txBody>
      </p:sp>
      <p:sp>
        <p:nvSpPr>
          <p:cNvPr id="21" name="Text 13"/>
          <p:cNvSpPr/>
          <p:nvPr/>
        </p:nvSpPr>
        <p:spPr>
          <a:xfrm>
            <a:off x="8307348" y="6759178"/>
            <a:ext cx="5529263"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Interactive learning environments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00301" y="393025"/>
            <a:ext cx="4646533" cy="446723"/>
          </a:xfrm>
          <a:prstGeom prst="rect">
            <a:avLst/>
          </a:prstGeom>
          <a:noFill/>
          <a:ln/>
        </p:spPr>
        <p:txBody>
          <a:bodyPr wrap="none" lIns="0" tIns="0" rIns="0" bIns="0" rtlCol="0" anchor="t"/>
          <a:lstStyle/>
          <a:p>
            <a:pPr marL="0" indent="0" algn="l">
              <a:lnSpc>
                <a:spcPts val="3500"/>
              </a:lnSpc>
              <a:buNone/>
            </a:pPr>
            <a:r>
              <a:rPr lang="en-US" sz="2800" dirty="0">
                <a:solidFill>
                  <a:srgbClr val="F2F2F3"/>
                </a:solidFill>
                <a:latin typeface="Poppins Light" pitchFamily="34" charset="0"/>
                <a:ea typeface="Poppins Light" pitchFamily="34" charset="-122"/>
                <a:cs typeface="Poppins Light" pitchFamily="34" charset="-120"/>
              </a:rPr>
              <a:t>Why Choose Our Solutions</a:t>
            </a:r>
            <a:endParaRPr lang="en-US" sz="2800" dirty="0"/>
          </a:p>
        </p:txBody>
      </p:sp>
      <p:sp>
        <p:nvSpPr>
          <p:cNvPr id="3" name="Text 1"/>
          <p:cNvSpPr/>
          <p:nvPr/>
        </p:nvSpPr>
        <p:spPr>
          <a:xfrm>
            <a:off x="500301" y="1286232"/>
            <a:ext cx="3230999" cy="471726"/>
          </a:xfrm>
          <a:prstGeom prst="rect">
            <a:avLst/>
          </a:prstGeom>
          <a:noFill/>
          <a:ln/>
        </p:spPr>
        <p:txBody>
          <a:bodyPr wrap="none" lIns="0" tIns="0" rIns="0" bIns="0" rtlCol="0" anchor="t"/>
          <a:lstStyle/>
          <a:p>
            <a:pPr marL="0" indent="0" algn="ctr">
              <a:lnSpc>
                <a:spcPts val="3700"/>
              </a:lnSpc>
              <a:buNone/>
            </a:pPr>
            <a:r>
              <a:rPr lang="en-US" sz="3700" dirty="0">
                <a:solidFill>
                  <a:srgbClr val="E5E0DF"/>
                </a:solidFill>
                <a:latin typeface="Poppins Light" pitchFamily="34" charset="0"/>
                <a:ea typeface="Poppins Light" pitchFamily="34" charset="-122"/>
                <a:cs typeface="Poppins Light" pitchFamily="34" charset="-120"/>
              </a:rPr>
              <a:t>10+</a:t>
            </a:r>
            <a:endParaRPr lang="en-US" sz="3700" dirty="0"/>
          </a:p>
        </p:txBody>
      </p:sp>
      <p:sp>
        <p:nvSpPr>
          <p:cNvPr id="4" name="Text 2"/>
          <p:cNvSpPr/>
          <p:nvPr/>
        </p:nvSpPr>
        <p:spPr>
          <a:xfrm>
            <a:off x="1222296" y="1936552"/>
            <a:ext cx="1786890" cy="223361"/>
          </a:xfrm>
          <a:prstGeom prst="rect">
            <a:avLst/>
          </a:prstGeom>
          <a:noFill/>
          <a:ln/>
        </p:spPr>
        <p:txBody>
          <a:bodyPr wrap="none" lIns="0" tIns="0" rIns="0" bIns="0" rtlCol="0" anchor="t"/>
          <a:lstStyle/>
          <a:p>
            <a:pPr marL="0" indent="0" algn="ctr">
              <a:lnSpc>
                <a:spcPts val="1750"/>
              </a:lnSpc>
              <a:buNone/>
            </a:pPr>
            <a:r>
              <a:rPr lang="en-US" sz="1400" dirty="0">
                <a:solidFill>
                  <a:srgbClr val="E5E0DF"/>
                </a:solidFill>
                <a:latin typeface="Poppins Light" pitchFamily="34" charset="0"/>
                <a:ea typeface="Poppins Light" pitchFamily="34" charset="-122"/>
                <a:cs typeface="Poppins Light" pitchFamily="34" charset="-120"/>
              </a:rPr>
              <a:t>Years Experience</a:t>
            </a:r>
            <a:endParaRPr lang="en-US" sz="1400" dirty="0"/>
          </a:p>
        </p:txBody>
      </p:sp>
      <p:sp>
        <p:nvSpPr>
          <p:cNvPr id="5" name="Text 3"/>
          <p:cNvSpPr/>
          <p:nvPr/>
        </p:nvSpPr>
        <p:spPr>
          <a:xfrm>
            <a:off x="500301" y="2302788"/>
            <a:ext cx="3230999" cy="228719"/>
          </a:xfrm>
          <a:prstGeom prst="rect">
            <a:avLst/>
          </a:prstGeom>
          <a:noFill/>
          <a:ln/>
        </p:spPr>
        <p:txBody>
          <a:bodyPr wrap="none" lIns="0" tIns="0" rIns="0" bIns="0" rtlCol="0" anchor="t"/>
          <a:lstStyle/>
          <a:p>
            <a:pPr marL="0" indent="0" algn="ctr">
              <a:lnSpc>
                <a:spcPts val="1800"/>
              </a:lnSpc>
              <a:buNone/>
            </a:pPr>
            <a:r>
              <a:rPr lang="en-US" sz="1100" dirty="0">
                <a:solidFill>
                  <a:srgbClr val="E5E0DF"/>
                </a:solidFill>
                <a:latin typeface="Roboto Light" pitchFamily="34" charset="0"/>
                <a:ea typeface="Roboto Light" pitchFamily="34" charset="-122"/>
                <a:cs typeface="Roboto Light" pitchFamily="34" charset="-120"/>
              </a:rPr>
              <a:t>Proven track record in IT infrastructure</a:t>
            </a:r>
            <a:endParaRPr lang="en-US" sz="1100" dirty="0"/>
          </a:p>
        </p:txBody>
      </p:sp>
      <p:sp>
        <p:nvSpPr>
          <p:cNvPr id="6" name="Text 4"/>
          <p:cNvSpPr/>
          <p:nvPr/>
        </p:nvSpPr>
        <p:spPr>
          <a:xfrm>
            <a:off x="3909893" y="1286232"/>
            <a:ext cx="3230999" cy="471726"/>
          </a:xfrm>
          <a:prstGeom prst="rect">
            <a:avLst/>
          </a:prstGeom>
          <a:noFill/>
          <a:ln/>
        </p:spPr>
        <p:txBody>
          <a:bodyPr wrap="none" lIns="0" tIns="0" rIns="0" bIns="0" rtlCol="0" anchor="t"/>
          <a:lstStyle/>
          <a:p>
            <a:pPr marL="0" indent="0" algn="ctr">
              <a:lnSpc>
                <a:spcPts val="3700"/>
              </a:lnSpc>
              <a:buNone/>
            </a:pPr>
            <a:r>
              <a:rPr lang="en-US" sz="3700" dirty="0">
                <a:solidFill>
                  <a:srgbClr val="E5E0DF"/>
                </a:solidFill>
                <a:latin typeface="Poppins Light" pitchFamily="34" charset="0"/>
                <a:ea typeface="Poppins Light" pitchFamily="34" charset="-122"/>
                <a:cs typeface="Poppins Light" pitchFamily="34" charset="-120"/>
              </a:rPr>
              <a:t>15+</a:t>
            </a:r>
            <a:endParaRPr lang="en-US" sz="3700" dirty="0"/>
          </a:p>
        </p:txBody>
      </p:sp>
      <p:sp>
        <p:nvSpPr>
          <p:cNvPr id="7" name="Text 5"/>
          <p:cNvSpPr/>
          <p:nvPr/>
        </p:nvSpPr>
        <p:spPr>
          <a:xfrm>
            <a:off x="4631888" y="1936552"/>
            <a:ext cx="1786890" cy="223361"/>
          </a:xfrm>
          <a:prstGeom prst="rect">
            <a:avLst/>
          </a:prstGeom>
          <a:noFill/>
          <a:ln/>
        </p:spPr>
        <p:txBody>
          <a:bodyPr wrap="none" lIns="0" tIns="0" rIns="0" bIns="0" rtlCol="0" anchor="t"/>
          <a:lstStyle/>
          <a:p>
            <a:pPr marL="0" indent="0" algn="ctr">
              <a:lnSpc>
                <a:spcPts val="1750"/>
              </a:lnSpc>
              <a:buNone/>
            </a:pPr>
            <a:r>
              <a:rPr lang="en-US" sz="1400" dirty="0">
                <a:solidFill>
                  <a:srgbClr val="E5E0DF"/>
                </a:solidFill>
                <a:latin typeface="Poppins Light" pitchFamily="34" charset="0"/>
                <a:ea typeface="Poppins Light" pitchFamily="34" charset="-122"/>
                <a:cs typeface="Poppins Light" pitchFamily="34" charset="-120"/>
              </a:rPr>
              <a:t>Successful Projects</a:t>
            </a:r>
            <a:endParaRPr lang="en-US" sz="1400" dirty="0"/>
          </a:p>
        </p:txBody>
      </p:sp>
      <p:sp>
        <p:nvSpPr>
          <p:cNvPr id="8" name="Text 6"/>
          <p:cNvSpPr/>
          <p:nvPr/>
        </p:nvSpPr>
        <p:spPr>
          <a:xfrm>
            <a:off x="3909893" y="2302788"/>
            <a:ext cx="3230999" cy="228719"/>
          </a:xfrm>
          <a:prstGeom prst="rect">
            <a:avLst/>
          </a:prstGeom>
          <a:noFill/>
          <a:ln/>
        </p:spPr>
        <p:txBody>
          <a:bodyPr wrap="none" lIns="0" tIns="0" rIns="0" bIns="0" rtlCol="0" anchor="t"/>
          <a:lstStyle/>
          <a:p>
            <a:pPr marL="0" indent="0" algn="ctr">
              <a:lnSpc>
                <a:spcPts val="1800"/>
              </a:lnSpc>
              <a:buNone/>
            </a:pPr>
            <a:r>
              <a:rPr lang="en-US" sz="1100" dirty="0">
                <a:solidFill>
                  <a:srgbClr val="E5E0DF"/>
                </a:solidFill>
                <a:latin typeface="Roboto Light" pitchFamily="34" charset="0"/>
                <a:ea typeface="Roboto Light" pitchFamily="34" charset="-122"/>
                <a:cs typeface="Roboto Light" pitchFamily="34" charset="-120"/>
              </a:rPr>
              <a:t>Delivered across multiple industries</a:t>
            </a:r>
            <a:endParaRPr lang="en-US" sz="1100" dirty="0"/>
          </a:p>
        </p:txBody>
      </p:sp>
      <p:sp>
        <p:nvSpPr>
          <p:cNvPr id="9" name="Text 7"/>
          <p:cNvSpPr/>
          <p:nvPr/>
        </p:nvSpPr>
        <p:spPr>
          <a:xfrm>
            <a:off x="2205038" y="2888813"/>
            <a:ext cx="3230999" cy="471726"/>
          </a:xfrm>
          <a:prstGeom prst="rect">
            <a:avLst/>
          </a:prstGeom>
          <a:noFill/>
          <a:ln/>
        </p:spPr>
        <p:txBody>
          <a:bodyPr wrap="none" lIns="0" tIns="0" rIns="0" bIns="0" rtlCol="0" anchor="t"/>
          <a:lstStyle/>
          <a:p>
            <a:pPr marL="0" indent="0" algn="ctr">
              <a:lnSpc>
                <a:spcPts val="3700"/>
              </a:lnSpc>
              <a:buNone/>
            </a:pPr>
            <a:r>
              <a:rPr lang="en-US" sz="3700" dirty="0">
                <a:solidFill>
                  <a:srgbClr val="E5E0DF"/>
                </a:solidFill>
                <a:latin typeface="Poppins Light" pitchFamily="34" charset="0"/>
                <a:ea typeface="Poppins Light" pitchFamily="34" charset="-122"/>
                <a:cs typeface="Poppins Light" pitchFamily="34" charset="-120"/>
              </a:rPr>
              <a:t>24/7</a:t>
            </a:r>
            <a:endParaRPr lang="en-US" sz="3700" dirty="0"/>
          </a:p>
        </p:txBody>
      </p:sp>
      <p:sp>
        <p:nvSpPr>
          <p:cNvPr id="10" name="Text 8"/>
          <p:cNvSpPr/>
          <p:nvPr/>
        </p:nvSpPr>
        <p:spPr>
          <a:xfrm>
            <a:off x="2927033" y="3539133"/>
            <a:ext cx="1786890" cy="223361"/>
          </a:xfrm>
          <a:prstGeom prst="rect">
            <a:avLst/>
          </a:prstGeom>
          <a:noFill/>
          <a:ln/>
        </p:spPr>
        <p:txBody>
          <a:bodyPr wrap="none" lIns="0" tIns="0" rIns="0" bIns="0" rtlCol="0" anchor="t"/>
          <a:lstStyle/>
          <a:p>
            <a:pPr marL="0" indent="0" algn="ctr">
              <a:lnSpc>
                <a:spcPts val="1750"/>
              </a:lnSpc>
              <a:buNone/>
            </a:pPr>
            <a:r>
              <a:rPr lang="en-US" sz="1400" dirty="0">
                <a:solidFill>
                  <a:srgbClr val="E5E0DF"/>
                </a:solidFill>
                <a:latin typeface="Poppins Light" pitchFamily="34" charset="0"/>
                <a:ea typeface="Poppins Light" pitchFamily="34" charset="-122"/>
                <a:cs typeface="Poppins Light" pitchFamily="34" charset="-120"/>
              </a:rPr>
              <a:t>Support Available</a:t>
            </a:r>
            <a:endParaRPr lang="en-US" sz="1400" dirty="0"/>
          </a:p>
        </p:txBody>
      </p:sp>
      <p:sp>
        <p:nvSpPr>
          <p:cNvPr id="11" name="Text 9"/>
          <p:cNvSpPr/>
          <p:nvPr/>
        </p:nvSpPr>
        <p:spPr>
          <a:xfrm>
            <a:off x="2205038" y="3905369"/>
            <a:ext cx="3230999" cy="228719"/>
          </a:xfrm>
          <a:prstGeom prst="rect">
            <a:avLst/>
          </a:prstGeom>
          <a:noFill/>
          <a:ln/>
        </p:spPr>
        <p:txBody>
          <a:bodyPr wrap="none" lIns="0" tIns="0" rIns="0" bIns="0" rtlCol="0" anchor="t"/>
          <a:lstStyle/>
          <a:p>
            <a:pPr marL="0" indent="0" algn="ctr">
              <a:lnSpc>
                <a:spcPts val="1800"/>
              </a:lnSpc>
              <a:buNone/>
            </a:pPr>
            <a:r>
              <a:rPr lang="en-US" sz="1100" dirty="0">
                <a:solidFill>
                  <a:srgbClr val="E5E0DF"/>
                </a:solidFill>
                <a:latin typeface="Roboto Light" pitchFamily="34" charset="0"/>
                <a:ea typeface="Roboto Light" pitchFamily="34" charset="-122"/>
                <a:cs typeface="Roboto Light" pitchFamily="34" charset="-120"/>
              </a:rPr>
              <a:t>Round-the-clock technical assistance</a:t>
            </a:r>
            <a:endParaRPr lang="en-US" sz="1100" dirty="0"/>
          </a:p>
        </p:txBody>
      </p:sp>
      <p:pic>
        <p:nvPicPr>
          <p:cNvPr id="12" name="Image 0" descr="preencoded.png"/>
          <p:cNvPicPr>
            <a:picLocks noChangeAspect="1"/>
          </p:cNvPicPr>
          <p:nvPr/>
        </p:nvPicPr>
        <p:blipFill>
          <a:blip r:embed="rId3"/>
          <a:stretch>
            <a:fillRect/>
          </a:stretch>
        </p:blipFill>
        <p:spPr>
          <a:xfrm>
            <a:off x="7497128" y="1214795"/>
            <a:ext cx="6640592" cy="6640592"/>
          </a:xfrm>
          <a:prstGeom prst="rect">
            <a:avLst/>
          </a:prstGeom>
        </p:spPr>
      </p:pic>
      <p:sp>
        <p:nvSpPr>
          <p:cNvPr id="13" name="Shape 10"/>
          <p:cNvSpPr/>
          <p:nvPr/>
        </p:nvSpPr>
        <p:spPr>
          <a:xfrm>
            <a:off x="500301" y="8176855"/>
            <a:ext cx="4447937" cy="1082754"/>
          </a:xfrm>
          <a:prstGeom prst="roundRect">
            <a:avLst>
              <a:gd name="adj" fmla="val 5545"/>
            </a:avLst>
          </a:prstGeom>
          <a:solidFill>
            <a:srgbClr val="050505"/>
          </a:solidFill>
          <a:ln w="15240">
            <a:solidFill>
              <a:srgbClr val="56565B"/>
            </a:solidFill>
            <a:prstDash val="solid"/>
          </a:ln>
        </p:spPr>
      </p:sp>
      <p:sp>
        <p:nvSpPr>
          <p:cNvPr id="14" name="Text 11"/>
          <p:cNvSpPr/>
          <p:nvPr/>
        </p:nvSpPr>
        <p:spPr>
          <a:xfrm>
            <a:off x="658416" y="8334970"/>
            <a:ext cx="2101334" cy="223361"/>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Poppins Light" pitchFamily="34" charset="0"/>
                <a:ea typeface="Poppins Light" pitchFamily="34" charset="-122"/>
                <a:cs typeface="Poppins Light" pitchFamily="34" charset="-120"/>
              </a:rPr>
              <a:t>Industry-Certified Team</a:t>
            </a:r>
            <a:endParaRPr lang="en-US" sz="1400" dirty="0"/>
          </a:p>
        </p:txBody>
      </p:sp>
      <p:sp>
        <p:nvSpPr>
          <p:cNvPr id="15" name="Text 12"/>
          <p:cNvSpPr/>
          <p:nvPr/>
        </p:nvSpPr>
        <p:spPr>
          <a:xfrm>
            <a:off x="658416" y="8644057"/>
            <a:ext cx="4131707" cy="457438"/>
          </a:xfrm>
          <a:prstGeom prst="rect">
            <a:avLst/>
          </a:prstGeom>
          <a:noFill/>
          <a:ln/>
        </p:spPr>
        <p:txBody>
          <a:bodyPr wrap="square" lIns="0" tIns="0" rIns="0" bIns="0" rtlCol="0" anchor="t"/>
          <a:lstStyle/>
          <a:p>
            <a:pPr marL="0" indent="0" algn="l">
              <a:lnSpc>
                <a:spcPts val="1800"/>
              </a:lnSpc>
              <a:buNone/>
            </a:pPr>
            <a:r>
              <a:rPr lang="en-US" sz="1100" dirty="0">
                <a:solidFill>
                  <a:srgbClr val="E5E0DF"/>
                </a:solidFill>
                <a:latin typeface="Roboto Light" pitchFamily="34" charset="0"/>
                <a:ea typeface="Roboto Light" pitchFamily="34" charset="-122"/>
                <a:cs typeface="Roboto Light" pitchFamily="34" charset="-120"/>
              </a:rPr>
              <a:t>Cisco, Microsoft, and other leading technology certifications ensure expert-level service delivery</a:t>
            </a:r>
            <a:endParaRPr lang="en-US" sz="1100" dirty="0"/>
          </a:p>
        </p:txBody>
      </p:sp>
      <p:sp>
        <p:nvSpPr>
          <p:cNvPr id="16" name="Shape 13"/>
          <p:cNvSpPr/>
          <p:nvPr/>
        </p:nvSpPr>
        <p:spPr>
          <a:xfrm>
            <a:off x="5091113" y="8176855"/>
            <a:ext cx="4448056" cy="1082754"/>
          </a:xfrm>
          <a:prstGeom prst="roundRect">
            <a:avLst>
              <a:gd name="adj" fmla="val 5545"/>
            </a:avLst>
          </a:prstGeom>
          <a:solidFill>
            <a:srgbClr val="050505"/>
          </a:solidFill>
          <a:ln w="15240">
            <a:solidFill>
              <a:srgbClr val="56565B"/>
            </a:solidFill>
            <a:prstDash val="solid"/>
          </a:ln>
        </p:spPr>
      </p:sp>
      <p:sp>
        <p:nvSpPr>
          <p:cNvPr id="17" name="Text 14"/>
          <p:cNvSpPr/>
          <p:nvPr/>
        </p:nvSpPr>
        <p:spPr>
          <a:xfrm>
            <a:off x="5249228" y="8334970"/>
            <a:ext cx="1853446" cy="223361"/>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Poppins Light" pitchFamily="34" charset="0"/>
                <a:ea typeface="Poppins Light" pitchFamily="34" charset="-122"/>
                <a:cs typeface="Poppins Light" pitchFamily="34" charset="-120"/>
              </a:rPr>
              <a:t>End-to-End Solutions</a:t>
            </a:r>
            <a:endParaRPr lang="en-US" sz="1400" dirty="0"/>
          </a:p>
        </p:txBody>
      </p:sp>
      <p:sp>
        <p:nvSpPr>
          <p:cNvPr id="18" name="Text 15"/>
          <p:cNvSpPr/>
          <p:nvPr/>
        </p:nvSpPr>
        <p:spPr>
          <a:xfrm>
            <a:off x="5249228" y="8644057"/>
            <a:ext cx="4131826" cy="457438"/>
          </a:xfrm>
          <a:prstGeom prst="rect">
            <a:avLst/>
          </a:prstGeom>
          <a:noFill/>
          <a:ln/>
        </p:spPr>
        <p:txBody>
          <a:bodyPr wrap="square" lIns="0" tIns="0" rIns="0" bIns="0" rtlCol="0" anchor="t"/>
          <a:lstStyle/>
          <a:p>
            <a:pPr marL="0" indent="0" algn="l">
              <a:lnSpc>
                <a:spcPts val="1800"/>
              </a:lnSpc>
              <a:buNone/>
            </a:pPr>
            <a:r>
              <a:rPr lang="en-US" sz="1100" dirty="0">
                <a:solidFill>
                  <a:srgbClr val="E5E0DF"/>
                </a:solidFill>
                <a:latin typeface="Roboto Light" pitchFamily="34" charset="0"/>
                <a:ea typeface="Roboto Light" pitchFamily="34" charset="-122"/>
                <a:cs typeface="Roboto Light" pitchFamily="34" charset="-120"/>
              </a:rPr>
              <a:t>From initial consultation to ongoing maintenance, we handle every aspect of your IT infrastructure</a:t>
            </a:r>
            <a:endParaRPr lang="en-US" sz="1100" dirty="0"/>
          </a:p>
        </p:txBody>
      </p:sp>
      <p:sp>
        <p:nvSpPr>
          <p:cNvPr id="19" name="Shape 16"/>
          <p:cNvSpPr/>
          <p:nvPr/>
        </p:nvSpPr>
        <p:spPr>
          <a:xfrm>
            <a:off x="9682043" y="8176855"/>
            <a:ext cx="4447937" cy="1082754"/>
          </a:xfrm>
          <a:prstGeom prst="roundRect">
            <a:avLst>
              <a:gd name="adj" fmla="val 5545"/>
            </a:avLst>
          </a:prstGeom>
          <a:solidFill>
            <a:srgbClr val="050505"/>
          </a:solidFill>
          <a:ln w="15240">
            <a:solidFill>
              <a:srgbClr val="56565B"/>
            </a:solidFill>
            <a:prstDash val="solid"/>
          </a:ln>
        </p:spPr>
      </p:sp>
      <p:sp>
        <p:nvSpPr>
          <p:cNvPr id="20" name="Text 17"/>
          <p:cNvSpPr/>
          <p:nvPr/>
        </p:nvSpPr>
        <p:spPr>
          <a:xfrm>
            <a:off x="9840158" y="8334970"/>
            <a:ext cx="2015252" cy="223361"/>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Poppins Light" pitchFamily="34" charset="0"/>
                <a:ea typeface="Poppins Light" pitchFamily="34" charset="-122"/>
                <a:cs typeface="Poppins Light" pitchFamily="34" charset="-120"/>
              </a:rPr>
              <a:t>Proven Success Stories</a:t>
            </a:r>
            <a:endParaRPr lang="en-US" sz="1400" dirty="0"/>
          </a:p>
        </p:txBody>
      </p:sp>
      <p:sp>
        <p:nvSpPr>
          <p:cNvPr id="21" name="Text 18"/>
          <p:cNvSpPr/>
          <p:nvPr/>
        </p:nvSpPr>
        <p:spPr>
          <a:xfrm>
            <a:off x="9840158" y="8644057"/>
            <a:ext cx="4131707" cy="457438"/>
          </a:xfrm>
          <a:prstGeom prst="rect">
            <a:avLst/>
          </a:prstGeom>
          <a:noFill/>
          <a:ln/>
        </p:spPr>
        <p:txBody>
          <a:bodyPr wrap="square" lIns="0" tIns="0" rIns="0" bIns="0" rtlCol="0" anchor="t"/>
          <a:lstStyle/>
          <a:p>
            <a:pPr marL="0" indent="0" algn="l">
              <a:lnSpc>
                <a:spcPts val="1800"/>
              </a:lnSpc>
              <a:buNone/>
            </a:pPr>
            <a:r>
              <a:rPr lang="en-US" sz="1100" dirty="0">
                <a:solidFill>
                  <a:srgbClr val="E5E0DF"/>
                </a:solidFill>
                <a:latin typeface="Roboto Light" pitchFamily="34" charset="0"/>
                <a:ea typeface="Roboto Light" pitchFamily="34" charset="-122"/>
                <a:cs typeface="Roboto Light" pitchFamily="34" charset="-120"/>
              </a:rPr>
              <a:t>Our clients report 40% improved efficiency and 60% reduction in IT-related downtime</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09111" y="400050"/>
            <a:ext cx="6200418" cy="454581"/>
          </a:xfrm>
          <a:prstGeom prst="rect">
            <a:avLst/>
          </a:prstGeom>
          <a:noFill/>
          <a:ln/>
        </p:spPr>
        <p:txBody>
          <a:bodyPr wrap="none" lIns="0" tIns="0" rIns="0" bIns="0" rtlCol="0" anchor="t"/>
          <a:lstStyle/>
          <a:p>
            <a:pPr marL="0" indent="0" algn="l">
              <a:lnSpc>
                <a:spcPts val="3550"/>
              </a:lnSpc>
              <a:buNone/>
            </a:pPr>
            <a:r>
              <a:rPr lang="en-US" sz="2850" dirty="0">
                <a:solidFill>
                  <a:srgbClr val="F2F2F3"/>
                </a:solidFill>
                <a:latin typeface="Poppins Light" pitchFamily="34" charset="0"/>
                <a:ea typeface="Poppins Light" pitchFamily="34" charset="-122"/>
                <a:cs typeface="Poppins Light" pitchFamily="34" charset="-120"/>
              </a:rPr>
              <a:t>Hardware &amp; Networking Excellence</a:t>
            </a:r>
            <a:endParaRPr lang="en-US" sz="2850" dirty="0"/>
          </a:p>
        </p:txBody>
      </p:sp>
      <p:pic>
        <p:nvPicPr>
          <p:cNvPr id="3" name="Image 0" descr="preencoded.png"/>
          <p:cNvPicPr>
            <a:picLocks noChangeAspect="1"/>
          </p:cNvPicPr>
          <p:nvPr/>
        </p:nvPicPr>
        <p:blipFill>
          <a:blip r:embed="rId3"/>
          <a:stretch>
            <a:fillRect/>
          </a:stretch>
        </p:blipFill>
        <p:spPr>
          <a:xfrm>
            <a:off x="509111" y="1236345"/>
            <a:ext cx="5231963" cy="5231963"/>
          </a:xfrm>
          <a:prstGeom prst="rect">
            <a:avLst/>
          </a:prstGeom>
        </p:spPr>
      </p:pic>
      <p:sp>
        <p:nvSpPr>
          <p:cNvPr id="4" name="Text 1"/>
          <p:cNvSpPr/>
          <p:nvPr/>
        </p:nvSpPr>
        <p:spPr>
          <a:xfrm>
            <a:off x="6103501" y="1218128"/>
            <a:ext cx="3621762" cy="272772"/>
          </a:xfrm>
          <a:prstGeom prst="rect">
            <a:avLst/>
          </a:prstGeom>
          <a:noFill/>
          <a:ln/>
        </p:spPr>
        <p:txBody>
          <a:bodyPr wrap="none" lIns="0" tIns="0" rIns="0" bIns="0" rtlCol="0" anchor="t"/>
          <a:lstStyle/>
          <a:p>
            <a:pPr marL="0" indent="0" algn="l">
              <a:lnSpc>
                <a:spcPts val="2100"/>
              </a:lnSpc>
              <a:buNone/>
            </a:pPr>
            <a:r>
              <a:rPr lang="en-US" sz="1700" dirty="0">
                <a:solidFill>
                  <a:srgbClr val="F2F2F3"/>
                </a:solidFill>
                <a:latin typeface="Poppins Light" pitchFamily="34" charset="0"/>
                <a:ea typeface="Poppins Light" pitchFamily="34" charset="-122"/>
                <a:cs typeface="Poppins Light" pitchFamily="34" charset="-120"/>
              </a:rPr>
              <a:t>Complete Infrastructure Solutions</a:t>
            </a:r>
            <a:endParaRPr lang="en-US" sz="1700" dirty="0"/>
          </a:p>
        </p:txBody>
      </p:sp>
      <p:sp>
        <p:nvSpPr>
          <p:cNvPr id="5" name="Text 2"/>
          <p:cNvSpPr/>
          <p:nvPr/>
        </p:nvSpPr>
        <p:spPr>
          <a:xfrm>
            <a:off x="6103501" y="1636276"/>
            <a:ext cx="8025289" cy="232767"/>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Roboto Light" pitchFamily="34" charset="0"/>
                <a:ea typeface="Roboto Light" pitchFamily="34" charset="-122"/>
                <a:cs typeface="Roboto Light" pitchFamily="34" charset="-120"/>
              </a:rPr>
              <a:t>We handle every aspect of your hardware and networking needs, from initial design to ongoing maintenance.</a:t>
            </a:r>
            <a:endParaRPr lang="en-US" sz="1100" dirty="0"/>
          </a:p>
        </p:txBody>
      </p:sp>
      <p:sp>
        <p:nvSpPr>
          <p:cNvPr id="6" name="Text 3"/>
          <p:cNvSpPr/>
          <p:nvPr/>
        </p:nvSpPr>
        <p:spPr>
          <a:xfrm>
            <a:off x="6103501" y="1999893"/>
            <a:ext cx="8025289" cy="23276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E5E0DF"/>
                </a:solidFill>
                <a:latin typeface="Roboto Light" pitchFamily="34" charset="0"/>
                <a:ea typeface="Roboto Light" pitchFamily="34" charset="-122"/>
                <a:cs typeface="Roboto Light" pitchFamily="34" charset="-120"/>
              </a:rPr>
              <a:t>Professional installation and configuration of PCs, laptops, and printers</a:t>
            </a:r>
            <a:endParaRPr lang="en-US" sz="1100" dirty="0"/>
          </a:p>
        </p:txBody>
      </p:sp>
      <p:sp>
        <p:nvSpPr>
          <p:cNvPr id="7" name="Text 4"/>
          <p:cNvSpPr/>
          <p:nvPr/>
        </p:nvSpPr>
        <p:spPr>
          <a:xfrm>
            <a:off x="6103501" y="2283500"/>
            <a:ext cx="8025289" cy="23276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E5E0DF"/>
                </a:solidFill>
                <a:latin typeface="Roboto Light" pitchFamily="34" charset="0"/>
                <a:ea typeface="Roboto Light" pitchFamily="34" charset="-122"/>
                <a:cs typeface="Roboto Light" pitchFamily="34" charset="-120"/>
              </a:rPr>
              <a:t>Custom LAN/WAN design and implementation for optimal performance</a:t>
            </a:r>
            <a:endParaRPr lang="en-US" sz="1100" dirty="0"/>
          </a:p>
        </p:txBody>
      </p:sp>
      <p:sp>
        <p:nvSpPr>
          <p:cNvPr id="8" name="Text 5"/>
          <p:cNvSpPr/>
          <p:nvPr/>
        </p:nvSpPr>
        <p:spPr>
          <a:xfrm>
            <a:off x="6103501" y="2567107"/>
            <a:ext cx="8025289" cy="23276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E5E0DF"/>
                </a:solidFill>
                <a:latin typeface="Roboto Light" pitchFamily="34" charset="0"/>
                <a:ea typeface="Roboto Light" pitchFamily="34" charset="-122"/>
                <a:cs typeface="Roboto Light" pitchFamily="34" charset="-120"/>
              </a:rPr>
              <a:t>Structured cabling solutions meeting industry standards</a:t>
            </a:r>
            <a:endParaRPr lang="en-US" sz="1100" dirty="0"/>
          </a:p>
        </p:txBody>
      </p:sp>
      <p:sp>
        <p:nvSpPr>
          <p:cNvPr id="9" name="Text 6"/>
          <p:cNvSpPr/>
          <p:nvPr/>
        </p:nvSpPr>
        <p:spPr>
          <a:xfrm>
            <a:off x="6103501" y="2850713"/>
            <a:ext cx="8025289" cy="232767"/>
          </a:xfrm>
          <a:prstGeom prst="rect">
            <a:avLst/>
          </a:prstGeom>
          <a:noFill/>
          <a:ln/>
        </p:spPr>
        <p:txBody>
          <a:bodyPr wrap="none" lIns="0" tIns="0" rIns="0" bIns="0" rtlCol="0" anchor="t"/>
          <a:lstStyle/>
          <a:p>
            <a:pPr marL="342900" indent="-342900" algn="l">
              <a:lnSpc>
                <a:spcPts val="1800"/>
              </a:lnSpc>
              <a:buSzPct val="100000"/>
              <a:buChar char="•"/>
            </a:pPr>
            <a:r>
              <a:rPr lang="en-US" sz="1100" dirty="0">
                <a:solidFill>
                  <a:srgbClr val="E5E0DF"/>
                </a:solidFill>
                <a:latin typeface="Roboto Light" pitchFamily="34" charset="0"/>
                <a:ea typeface="Roboto Light" pitchFamily="34" charset="-122"/>
                <a:cs typeface="Roboto Light" pitchFamily="34" charset="-120"/>
              </a:rPr>
              <a:t>Network optimization and performance monitoring</a:t>
            </a:r>
            <a:endParaRPr lang="en-US" sz="1100" dirty="0"/>
          </a:p>
        </p:txBody>
      </p:sp>
      <p:sp>
        <p:nvSpPr>
          <p:cNvPr id="10" name="Text 7"/>
          <p:cNvSpPr/>
          <p:nvPr/>
        </p:nvSpPr>
        <p:spPr>
          <a:xfrm>
            <a:off x="509111" y="6795492"/>
            <a:ext cx="145375" cy="181808"/>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Poppins Light" pitchFamily="34" charset="0"/>
                <a:ea typeface="Poppins Light" pitchFamily="34" charset="-122"/>
                <a:cs typeface="Poppins Light" pitchFamily="34" charset="-120"/>
              </a:rPr>
              <a:t>01</a:t>
            </a:r>
            <a:endParaRPr lang="en-US" sz="1100" dirty="0"/>
          </a:p>
        </p:txBody>
      </p:sp>
      <p:sp>
        <p:nvSpPr>
          <p:cNvPr id="11" name="Shape 8"/>
          <p:cNvSpPr/>
          <p:nvPr/>
        </p:nvSpPr>
        <p:spPr>
          <a:xfrm>
            <a:off x="509111" y="7027426"/>
            <a:ext cx="6733342" cy="15240"/>
          </a:xfrm>
          <a:prstGeom prst="rect">
            <a:avLst/>
          </a:prstGeom>
          <a:solidFill>
            <a:srgbClr val="F2F2F3"/>
          </a:solidFill>
          <a:ln/>
        </p:spPr>
      </p:sp>
      <p:sp>
        <p:nvSpPr>
          <p:cNvPr id="12" name="Text 9"/>
          <p:cNvSpPr/>
          <p:nvPr/>
        </p:nvSpPr>
        <p:spPr>
          <a:xfrm>
            <a:off x="509111" y="7130534"/>
            <a:ext cx="1925241" cy="227171"/>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Poppins Light" pitchFamily="34" charset="0"/>
                <a:ea typeface="Poppins Light" pitchFamily="34" charset="-122"/>
                <a:cs typeface="Poppins Light" pitchFamily="34" charset="-120"/>
              </a:rPr>
              <a:t>Assessment &amp; Design</a:t>
            </a:r>
            <a:endParaRPr lang="en-US" sz="1400" dirty="0"/>
          </a:p>
        </p:txBody>
      </p:sp>
      <p:sp>
        <p:nvSpPr>
          <p:cNvPr id="13" name="Text 10"/>
          <p:cNvSpPr/>
          <p:nvPr/>
        </p:nvSpPr>
        <p:spPr>
          <a:xfrm>
            <a:off x="509111" y="7444978"/>
            <a:ext cx="6733342" cy="232767"/>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Roboto Light" pitchFamily="34" charset="0"/>
                <a:ea typeface="Roboto Light" pitchFamily="34" charset="-122"/>
                <a:cs typeface="Roboto Light" pitchFamily="34" charset="-120"/>
              </a:rPr>
              <a:t>Comprehensive evaluation of your current infrastructure and future needs</a:t>
            </a:r>
            <a:endParaRPr lang="en-US" sz="1100" dirty="0"/>
          </a:p>
        </p:txBody>
      </p:sp>
      <p:sp>
        <p:nvSpPr>
          <p:cNvPr id="14" name="Text 11"/>
          <p:cNvSpPr/>
          <p:nvPr/>
        </p:nvSpPr>
        <p:spPr>
          <a:xfrm>
            <a:off x="7387828" y="6795492"/>
            <a:ext cx="145375" cy="181808"/>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Poppins Light" pitchFamily="34" charset="0"/>
                <a:ea typeface="Poppins Light" pitchFamily="34" charset="-122"/>
                <a:cs typeface="Poppins Light" pitchFamily="34" charset="-120"/>
              </a:rPr>
              <a:t>02</a:t>
            </a:r>
            <a:endParaRPr lang="en-US" sz="1100" dirty="0"/>
          </a:p>
        </p:txBody>
      </p:sp>
      <p:sp>
        <p:nvSpPr>
          <p:cNvPr id="15" name="Shape 12"/>
          <p:cNvSpPr/>
          <p:nvPr/>
        </p:nvSpPr>
        <p:spPr>
          <a:xfrm>
            <a:off x="7387828" y="7027426"/>
            <a:ext cx="6733461" cy="15240"/>
          </a:xfrm>
          <a:prstGeom prst="rect">
            <a:avLst/>
          </a:prstGeom>
          <a:solidFill>
            <a:srgbClr val="F2F2F3"/>
          </a:solidFill>
          <a:ln/>
        </p:spPr>
      </p:sp>
      <p:sp>
        <p:nvSpPr>
          <p:cNvPr id="16" name="Text 13"/>
          <p:cNvSpPr/>
          <p:nvPr/>
        </p:nvSpPr>
        <p:spPr>
          <a:xfrm>
            <a:off x="7387828" y="7130534"/>
            <a:ext cx="1818561" cy="227171"/>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Poppins Light" pitchFamily="34" charset="0"/>
                <a:ea typeface="Poppins Light" pitchFamily="34" charset="-122"/>
                <a:cs typeface="Poppins Light" pitchFamily="34" charset="-120"/>
              </a:rPr>
              <a:t>Implementation</a:t>
            </a:r>
            <a:endParaRPr lang="en-US" sz="1400" dirty="0"/>
          </a:p>
        </p:txBody>
      </p:sp>
      <p:sp>
        <p:nvSpPr>
          <p:cNvPr id="17" name="Text 14"/>
          <p:cNvSpPr/>
          <p:nvPr/>
        </p:nvSpPr>
        <p:spPr>
          <a:xfrm>
            <a:off x="7387828" y="7444978"/>
            <a:ext cx="6733461" cy="232767"/>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Roboto Light" pitchFamily="34" charset="0"/>
                <a:ea typeface="Roboto Light" pitchFamily="34" charset="-122"/>
                <a:cs typeface="Roboto Light" pitchFamily="34" charset="-120"/>
              </a:rPr>
              <a:t>Professional installation with minimal disruption to operations</a:t>
            </a:r>
            <a:endParaRPr lang="en-US" sz="1100" dirty="0"/>
          </a:p>
        </p:txBody>
      </p:sp>
      <p:sp>
        <p:nvSpPr>
          <p:cNvPr id="18" name="Text 15"/>
          <p:cNvSpPr/>
          <p:nvPr/>
        </p:nvSpPr>
        <p:spPr>
          <a:xfrm>
            <a:off x="509111" y="7932182"/>
            <a:ext cx="145375" cy="181808"/>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Poppins Light" pitchFamily="34" charset="0"/>
                <a:ea typeface="Poppins Light" pitchFamily="34" charset="-122"/>
                <a:cs typeface="Poppins Light" pitchFamily="34" charset="-120"/>
              </a:rPr>
              <a:t>03</a:t>
            </a:r>
            <a:endParaRPr lang="en-US" sz="1100" dirty="0"/>
          </a:p>
        </p:txBody>
      </p:sp>
      <p:sp>
        <p:nvSpPr>
          <p:cNvPr id="19" name="Shape 16"/>
          <p:cNvSpPr/>
          <p:nvPr/>
        </p:nvSpPr>
        <p:spPr>
          <a:xfrm>
            <a:off x="509111" y="8164116"/>
            <a:ext cx="6733342" cy="15240"/>
          </a:xfrm>
          <a:prstGeom prst="rect">
            <a:avLst/>
          </a:prstGeom>
          <a:solidFill>
            <a:srgbClr val="F2F2F3"/>
          </a:solidFill>
          <a:ln/>
        </p:spPr>
      </p:sp>
      <p:sp>
        <p:nvSpPr>
          <p:cNvPr id="20" name="Text 17"/>
          <p:cNvSpPr/>
          <p:nvPr/>
        </p:nvSpPr>
        <p:spPr>
          <a:xfrm>
            <a:off x="509111" y="8267224"/>
            <a:ext cx="2015728" cy="227171"/>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Poppins Light" pitchFamily="34" charset="0"/>
                <a:ea typeface="Poppins Light" pitchFamily="34" charset="-122"/>
                <a:cs typeface="Poppins Light" pitchFamily="34" charset="-120"/>
              </a:rPr>
              <a:t>Testing &amp; Optimization</a:t>
            </a:r>
            <a:endParaRPr lang="en-US" sz="1400" dirty="0"/>
          </a:p>
        </p:txBody>
      </p:sp>
      <p:sp>
        <p:nvSpPr>
          <p:cNvPr id="21" name="Text 18"/>
          <p:cNvSpPr/>
          <p:nvPr/>
        </p:nvSpPr>
        <p:spPr>
          <a:xfrm>
            <a:off x="509111" y="8581668"/>
            <a:ext cx="6733342" cy="232767"/>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Roboto Light" pitchFamily="34" charset="0"/>
                <a:ea typeface="Roboto Light" pitchFamily="34" charset="-122"/>
                <a:cs typeface="Roboto Light" pitchFamily="34" charset="-120"/>
              </a:rPr>
              <a:t>Thorough performance testing and fine-tuning for peak efficiency</a:t>
            </a:r>
            <a:endParaRPr lang="en-US" sz="1100" dirty="0"/>
          </a:p>
        </p:txBody>
      </p:sp>
      <p:sp>
        <p:nvSpPr>
          <p:cNvPr id="22" name="Text 19"/>
          <p:cNvSpPr/>
          <p:nvPr/>
        </p:nvSpPr>
        <p:spPr>
          <a:xfrm>
            <a:off x="7387828" y="7932182"/>
            <a:ext cx="145375" cy="181808"/>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Poppins Light" pitchFamily="34" charset="0"/>
                <a:ea typeface="Poppins Light" pitchFamily="34" charset="-122"/>
                <a:cs typeface="Poppins Light" pitchFamily="34" charset="-120"/>
              </a:rPr>
              <a:t>04</a:t>
            </a:r>
            <a:endParaRPr lang="en-US" sz="1100" dirty="0"/>
          </a:p>
        </p:txBody>
      </p:sp>
      <p:sp>
        <p:nvSpPr>
          <p:cNvPr id="23" name="Shape 20"/>
          <p:cNvSpPr/>
          <p:nvPr/>
        </p:nvSpPr>
        <p:spPr>
          <a:xfrm>
            <a:off x="7387828" y="8164116"/>
            <a:ext cx="6733461" cy="15240"/>
          </a:xfrm>
          <a:prstGeom prst="rect">
            <a:avLst/>
          </a:prstGeom>
          <a:solidFill>
            <a:srgbClr val="F2F2F3"/>
          </a:solidFill>
          <a:ln/>
        </p:spPr>
      </p:sp>
      <p:sp>
        <p:nvSpPr>
          <p:cNvPr id="24" name="Text 21"/>
          <p:cNvSpPr/>
          <p:nvPr/>
        </p:nvSpPr>
        <p:spPr>
          <a:xfrm>
            <a:off x="7387828" y="8267224"/>
            <a:ext cx="1818561" cy="227171"/>
          </a:xfrm>
          <a:prstGeom prst="rect">
            <a:avLst/>
          </a:prstGeom>
          <a:noFill/>
          <a:ln/>
        </p:spPr>
        <p:txBody>
          <a:bodyPr wrap="none" lIns="0" tIns="0" rIns="0" bIns="0" rtlCol="0" anchor="t"/>
          <a:lstStyle/>
          <a:p>
            <a:pPr marL="0" indent="0" algn="l">
              <a:lnSpc>
                <a:spcPts val="1750"/>
              </a:lnSpc>
              <a:buNone/>
            </a:pPr>
            <a:r>
              <a:rPr lang="en-US" sz="1400" dirty="0">
                <a:solidFill>
                  <a:srgbClr val="E5E0DF"/>
                </a:solidFill>
                <a:latin typeface="Poppins Light" pitchFamily="34" charset="0"/>
                <a:ea typeface="Poppins Light" pitchFamily="34" charset="-122"/>
                <a:cs typeface="Poppins Light" pitchFamily="34" charset="-120"/>
              </a:rPr>
              <a:t>Ongoing Support</a:t>
            </a:r>
            <a:endParaRPr lang="en-US" sz="1400" dirty="0"/>
          </a:p>
        </p:txBody>
      </p:sp>
      <p:sp>
        <p:nvSpPr>
          <p:cNvPr id="25" name="Text 22"/>
          <p:cNvSpPr/>
          <p:nvPr/>
        </p:nvSpPr>
        <p:spPr>
          <a:xfrm>
            <a:off x="7387828" y="8581668"/>
            <a:ext cx="6733461" cy="232767"/>
          </a:xfrm>
          <a:prstGeom prst="rect">
            <a:avLst/>
          </a:prstGeom>
          <a:noFill/>
          <a:ln/>
        </p:spPr>
        <p:txBody>
          <a:bodyPr wrap="none" lIns="0" tIns="0" rIns="0" bIns="0" rtlCol="0" anchor="t"/>
          <a:lstStyle/>
          <a:p>
            <a:pPr marL="0" indent="0" algn="l">
              <a:lnSpc>
                <a:spcPts val="1800"/>
              </a:lnSpc>
              <a:buNone/>
            </a:pPr>
            <a:r>
              <a:rPr lang="en-US" sz="1100" dirty="0">
                <a:solidFill>
                  <a:srgbClr val="E5E0DF"/>
                </a:solidFill>
                <a:latin typeface="Roboto Light" pitchFamily="34" charset="0"/>
                <a:ea typeface="Roboto Light" pitchFamily="34" charset="-122"/>
                <a:cs typeface="Roboto Light" pitchFamily="34" charset="-120"/>
              </a:rPr>
              <a:t>Continuous monitoring and maintenance to ensure optimal performance</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2665" y="469582"/>
            <a:ext cx="5487829" cy="532328"/>
          </a:xfrm>
          <a:prstGeom prst="rect">
            <a:avLst/>
          </a:prstGeom>
          <a:noFill/>
          <a:ln/>
        </p:spPr>
        <p:txBody>
          <a:bodyPr wrap="none" lIns="0" tIns="0" rIns="0" bIns="0" rtlCol="0" anchor="t"/>
          <a:lstStyle/>
          <a:p>
            <a:pPr marL="0" indent="0" algn="l">
              <a:lnSpc>
                <a:spcPts val="4150"/>
              </a:lnSpc>
              <a:buNone/>
            </a:pPr>
            <a:r>
              <a:rPr lang="en-US" sz="3350" dirty="0">
                <a:solidFill>
                  <a:srgbClr val="F2F2F3"/>
                </a:solidFill>
                <a:latin typeface="Poppins Light" pitchFamily="34" charset="0"/>
                <a:ea typeface="Poppins Light" pitchFamily="34" charset="-122"/>
                <a:cs typeface="Poppins Light" pitchFamily="34" charset="-120"/>
              </a:rPr>
              <a:t>Network Security Solutions</a:t>
            </a:r>
            <a:endParaRPr lang="en-US" sz="3350" dirty="0"/>
          </a:p>
        </p:txBody>
      </p:sp>
      <p:sp>
        <p:nvSpPr>
          <p:cNvPr id="4" name="Text 1"/>
          <p:cNvSpPr/>
          <p:nvPr/>
        </p:nvSpPr>
        <p:spPr>
          <a:xfrm>
            <a:off x="6082665" y="1257419"/>
            <a:ext cx="3660815" cy="319326"/>
          </a:xfrm>
          <a:prstGeom prst="rect">
            <a:avLst/>
          </a:prstGeom>
          <a:noFill/>
          <a:ln/>
        </p:spPr>
        <p:txBody>
          <a:bodyPr wrap="none" lIns="0" tIns="0" rIns="0" bIns="0" rtlCol="0" anchor="t"/>
          <a:lstStyle/>
          <a:p>
            <a:pPr marL="0" indent="0" algn="l">
              <a:lnSpc>
                <a:spcPts val="2500"/>
              </a:lnSpc>
              <a:buNone/>
            </a:pPr>
            <a:r>
              <a:rPr lang="en-US" sz="2000" dirty="0">
                <a:solidFill>
                  <a:srgbClr val="F2F2F3"/>
                </a:solidFill>
                <a:latin typeface="Poppins Light" pitchFamily="34" charset="0"/>
                <a:ea typeface="Poppins Light" pitchFamily="34" charset="-122"/>
                <a:cs typeface="Poppins Light" pitchFamily="34" charset="-120"/>
              </a:rPr>
              <a:t>Protecting Your Digital Assets</a:t>
            </a:r>
            <a:endParaRPr lang="en-US" sz="2000" dirty="0"/>
          </a:p>
        </p:txBody>
      </p:sp>
      <p:sp>
        <p:nvSpPr>
          <p:cNvPr id="5" name="Text 2"/>
          <p:cNvSpPr/>
          <p:nvPr/>
        </p:nvSpPr>
        <p:spPr>
          <a:xfrm>
            <a:off x="6082665" y="1832253"/>
            <a:ext cx="7951470" cy="545068"/>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In today's threat landscape, robust security isn't optional—it's essential. Our comprehensive security solutions safeguard your organization's critical data and operations.</a:t>
            </a:r>
            <a:endParaRPr lang="en-US" sz="1300" dirty="0"/>
          </a:p>
        </p:txBody>
      </p:sp>
      <p:sp>
        <p:nvSpPr>
          <p:cNvPr id="6" name="Shape 3"/>
          <p:cNvSpPr/>
          <p:nvPr/>
        </p:nvSpPr>
        <p:spPr>
          <a:xfrm>
            <a:off x="6082665" y="2568893"/>
            <a:ext cx="3890605" cy="2223016"/>
          </a:xfrm>
          <a:prstGeom prst="roundRect">
            <a:avLst>
              <a:gd name="adj" fmla="val 3219"/>
            </a:avLst>
          </a:prstGeom>
          <a:solidFill>
            <a:srgbClr val="3D3D42"/>
          </a:solidFill>
          <a:ln w="7620">
            <a:solidFill>
              <a:srgbClr val="F2F2F3"/>
            </a:solidFill>
            <a:prstDash val="solid"/>
          </a:ln>
        </p:spPr>
      </p:sp>
      <p:sp>
        <p:nvSpPr>
          <p:cNvPr id="7" name="Shape 4"/>
          <p:cNvSpPr/>
          <p:nvPr/>
        </p:nvSpPr>
        <p:spPr>
          <a:xfrm>
            <a:off x="6260544" y="2746772"/>
            <a:ext cx="511016" cy="511016"/>
          </a:xfrm>
          <a:prstGeom prst="roundRect">
            <a:avLst>
              <a:gd name="adj" fmla="val 17891975"/>
            </a:avLst>
          </a:prstGeom>
          <a:solidFill>
            <a:srgbClr val="F2F2F3"/>
          </a:solidFill>
          <a:ln/>
        </p:spPr>
      </p:sp>
      <p:pic>
        <p:nvPicPr>
          <p:cNvPr id="8" name="Image 1" descr="preencoded.png"/>
          <p:cNvPicPr>
            <a:picLocks noChangeAspect="1"/>
          </p:cNvPicPr>
          <p:nvPr/>
        </p:nvPicPr>
        <p:blipFill>
          <a:blip r:embed="rId4"/>
          <a:stretch>
            <a:fillRect/>
          </a:stretch>
        </p:blipFill>
        <p:spPr>
          <a:xfrm>
            <a:off x="6401038" y="2858572"/>
            <a:ext cx="229910" cy="287417"/>
          </a:xfrm>
          <a:prstGeom prst="rect">
            <a:avLst/>
          </a:prstGeom>
        </p:spPr>
      </p:pic>
      <p:sp>
        <p:nvSpPr>
          <p:cNvPr id="9" name="Text 5"/>
          <p:cNvSpPr/>
          <p:nvPr/>
        </p:nvSpPr>
        <p:spPr>
          <a:xfrm>
            <a:off x="6260544" y="3428048"/>
            <a:ext cx="2458879" cy="266224"/>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Poppins Light" pitchFamily="34" charset="0"/>
                <a:ea typeface="Poppins Light" pitchFamily="34" charset="-122"/>
                <a:cs typeface="Poppins Light" pitchFamily="34" charset="-120"/>
              </a:rPr>
              <a:t>Firewall &amp; VPN Solutions</a:t>
            </a:r>
            <a:endParaRPr lang="en-US" sz="1650" dirty="0"/>
          </a:p>
        </p:txBody>
      </p:sp>
      <p:sp>
        <p:nvSpPr>
          <p:cNvPr id="10" name="Text 6"/>
          <p:cNvSpPr/>
          <p:nvPr/>
        </p:nvSpPr>
        <p:spPr>
          <a:xfrm>
            <a:off x="6260544" y="3796427"/>
            <a:ext cx="3534847" cy="817602"/>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Enterprise-grade perimeter defense with secure remote access capabilities for distributed teams</a:t>
            </a:r>
            <a:endParaRPr lang="en-US" sz="1300" dirty="0"/>
          </a:p>
        </p:txBody>
      </p:sp>
      <p:sp>
        <p:nvSpPr>
          <p:cNvPr id="11" name="Shape 7"/>
          <p:cNvSpPr/>
          <p:nvPr/>
        </p:nvSpPr>
        <p:spPr>
          <a:xfrm>
            <a:off x="10143530" y="2568893"/>
            <a:ext cx="3890605" cy="2223016"/>
          </a:xfrm>
          <a:prstGeom prst="roundRect">
            <a:avLst>
              <a:gd name="adj" fmla="val 3219"/>
            </a:avLst>
          </a:prstGeom>
          <a:solidFill>
            <a:srgbClr val="3D3D42"/>
          </a:solidFill>
          <a:ln w="7620">
            <a:solidFill>
              <a:srgbClr val="F2F2F3"/>
            </a:solidFill>
            <a:prstDash val="solid"/>
          </a:ln>
        </p:spPr>
      </p:sp>
      <p:sp>
        <p:nvSpPr>
          <p:cNvPr id="12" name="Shape 8"/>
          <p:cNvSpPr/>
          <p:nvPr/>
        </p:nvSpPr>
        <p:spPr>
          <a:xfrm>
            <a:off x="10321409" y="2746772"/>
            <a:ext cx="511016" cy="511016"/>
          </a:xfrm>
          <a:prstGeom prst="roundRect">
            <a:avLst>
              <a:gd name="adj" fmla="val 17891975"/>
            </a:avLst>
          </a:prstGeom>
          <a:solidFill>
            <a:srgbClr val="F2F2F3"/>
          </a:solidFill>
          <a:ln/>
        </p:spPr>
      </p:sp>
      <p:pic>
        <p:nvPicPr>
          <p:cNvPr id="13" name="Image 2" descr="preencoded.png"/>
          <p:cNvPicPr>
            <a:picLocks noChangeAspect="1"/>
          </p:cNvPicPr>
          <p:nvPr/>
        </p:nvPicPr>
        <p:blipFill>
          <a:blip r:embed="rId5"/>
          <a:stretch>
            <a:fillRect/>
          </a:stretch>
        </p:blipFill>
        <p:spPr>
          <a:xfrm>
            <a:off x="10461903" y="2858572"/>
            <a:ext cx="229910" cy="287417"/>
          </a:xfrm>
          <a:prstGeom prst="rect">
            <a:avLst/>
          </a:prstGeom>
        </p:spPr>
      </p:pic>
      <p:sp>
        <p:nvSpPr>
          <p:cNvPr id="14" name="Text 9"/>
          <p:cNvSpPr/>
          <p:nvPr/>
        </p:nvSpPr>
        <p:spPr>
          <a:xfrm>
            <a:off x="10321409" y="3428048"/>
            <a:ext cx="2692003" cy="266224"/>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Poppins Light" pitchFamily="34" charset="0"/>
                <a:ea typeface="Poppins Light" pitchFamily="34" charset="-122"/>
                <a:cs typeface="Poppins Light" pitchFamily="34" charset="-120"/>
              </a:rPr>
              <a:t>Data Protection &amp; Backup</a:t>
            </a:r>
            <a:endParaRPr lang="en-US" sz="1650" dirty="0"/>
          </a:p>
        </p:txBody>
      </p:sp>
      <p:sp>
        <p:nvSpPr>
          <p:cNvPr id="15" name="Text 10"/>
          <p:cNvSpPr/>
          <p:nvPr/>
        </p:nvSpPr>
        <p:spPr>
          <a:xfrm>
            <a:off x="10321409" y="3796427"/>
            <a:ext cx="3534847" cy="817602"/>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Automated backup systems with cloud integration ensuring 99.9% data recovery guarantee</a:t>
            </a:r>
            <a:endParaRPr lang="en-US" sz="1300" dirty="0"/>
          </a:p>
        </p:txBody>
      </p:sp>
      <p:sp>
        <p:nvSpPr>
          <p:cNvPr id="16" name="Shape 11"/>
          <p:cNvSpPr/>
          <p:nvPr/>
        </p:nvSpPr>
        <p:spPr>
          <a:xfrm>
            <a:off x="6082665" y="4962168"/>
            <a:ext cx="7951470" cy="1677948"/>
          </a:xfrm>
          <a:prstGeom prst="roundRect">
            <a:avLst>
              <a:gd name="adj" fmla="val 4264"/>
            </a:avLst>
          </a:prstGeom>
          <a:solidFill>
            <a:srgbClr val="3D3D42"/>
          </a:solidFill>
          <a:ln w="7620">
            <a:solidFill>
              <a:srgbClr val="F2F2F3"/>
            </a:solidFill>
            <a:prstDash val="solid"/>
          </a:ln>
        </p:spPr>
      </p:sp>
      <p:sp>
        <p:nvSpPr>
          <p:cNvPr id="17" name="Shape 12"/>
          <p:cNvSpPr/>
          <p:nvPr/>
        </p:nvSpPr>
        <p:spPr>
          <a:xfrm>
            <a:off x="6260544" y="5140047"/>
            <a:ext cx="511016" cy="511016"/>
          </a:xfrm>
          <a:prstGeom prst="roundRect">
            <a:avLst>
              <a:gd name="adj" fmla="val 17891975"/>
            </a:avLst>
          </a:prstGeom>
          <a:solidFill>
            <a:srgbClr val="F2F2F3"/>
          </a:solidFill>
          <a:ln/>
        </p:spPr>
      </p:sp>
      <p:pic>
        <p:nvPicPr>
          <p:cNvPr id="18" name="Image 3" descr="preencoded.png"/>
          <p:cNvPicPr>
            <a:picLocks noChangeAspect="1"/>
          </p:cNvPicPr>
          <p:nvPr/>
        </p:nvPicPr>
        <p:blipFill>
          <a:blip r:embed="rId6"/>
          <a:stretch>
            <a:fillRect/>
          </a:stretch>
        </p:blipFill>
        <p:spPr>
          <a:xfrm>
            <a:off x="6401038" y="5251847"/>
            <a:ext cx="229910" cy="287417"/>
          </a:xfrm>
          <a:prstGeom prst="rect">
            <a:avLst/>
          </a:prstGeom>
        </p:spPr>
      </p:pic>
      <p:sp>
        <p:nvSpPr>
          <p:cNvPr id="19" name="Text 13"/>
          <p:cNvSpPr/>
          <p:nvPr/>
        </p:nvSpPr>
        <p:spPr>
          <a:xfrm>
            <a:off x="6260544" y="5821323"/>
            <a:ext cx="3128963" cy="266224"/>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Poppins Light" pitchFamily="34" charset="0"/>
                <a:ea typeface="Poppins Light" pitchFamily="34" charset="-122"/>
                <a:cs typeface="Poppins Light" pitchFamily="34" charset="-120"/>
              </a:rPr>
              <a:t>Threat Detection &amp; Prevention</a:t>
            </a:r>
            <a:endParaRPr lang="en-US" sz="1650" dirty="0"/>
          </a:p>
        </p:txBody>
      </p:sp>
      <p:sp>
        <p:nvSpPr>
          <p:cNvPr id="20" name="Text 14"/>
          <p:cNvSpPr/>
          <p:nvPr/>
        </p:nvSpPr>
        <p:spPr>
          <a:xfrm>
            <a:off x="6260544" y="6189702"/>
            <a:ext cx="7595711" cy="272534"/>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AI-powered monitoring systems that identify and neutralize threats before they impact operations</a:t>
            </a:r>
            <a:endParaRPr lang="en-US" sz="1300" dirty="0"/>
          </a:p>
        </p:txBody>
      </p:sp>
      <p:sp>
        <p:nvSpPr>
          <p:cNvPr id="21" name="Text 15"/>
          <p:cNvSpPr/>
          <p:nvPr/>
        </p:nvSpPr>
        <p:spPr>
          <a:xfrm>
            <a:off x="6338173" y="7023259"/>
            <a:ext cx="7695962" cy="545068"/>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Light" pitchFamily="34" charset="0"/>
                <a:ea typeface="Roboto Light" pitchFamily="34" charset="-122"/>
                <a:cs typeface="Roboto Light" pitchFamily="34" charset="-120"/>
              </a:rPr>
              <a:t>"Our multi-layered security approach has prevented 100% of attempted breaches across our client base in the past 18 months."</a:t>
            </a:r>
            <a:endParaRPr lang="en-US" sz="1300" dirty="0"/>
          </a:p>
        </p:txBody>
      </p:sp>
      <p:sp>
        <p:nvSpPr>
          <p:cNvPr id="22" name="Shape 16"/>
          <p:cNvSpPr/>
          <p:nvPr/>
        </p:nvSpPr>
        <p:spPr>
          <a:xfrm>
            <a:off x="6082665" y="6831687"/>
            <a:ext cx="22860" cy="928211"/>
          </a:xfrm>
          <a:prstGeom prst="rect">
            <a:avLst/>
          </a:prstGeom>
          <a:solidFill>
            <a:srgbClr val="F2F2F3"/>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6986" y="508397"/>
            <a:ext cx="6154460" cy="577691"/>
          </a:xfrm>
          <a:prstGeom prst="rect">
            <a:avLst/>
          </a:prstGeom>
          <a:noFill/>
          <a:ln/>
        </p:spPr>
        <p:txBody>
          <a:bodyPr wrap="none" lIns="0" tIns="0" rIns="0" bIns="0" rtlCol="0" anchor="t"/>
          <a:lstStyle/>
          <a:p>
            <a:pPr marL="0" indent="0" algn="l">
              <a:lnSpc>
                <a:spcPts val="4500"/>
              </a:lnSpc>
              <a:buNone/>
            </a:pPr>
            <a:r>
              <a:rPr lang="en-US" sz="3600" dirty="0">
                <a:solidFill>
                  <a:srgbClr val="F2F2F3"/>
                </a:solidFill>
                <a:latin typeface="Poppins Light" pitchFamily="34" charset="0"/>
                <a:ea typeface="Poppins Light" pitchFamily="34" charset="-122"/>
                <a:cs typeface="Poppins Light" pitchFamily="34" charset="-120"/>
              </a:rPr>
              <a:t>Wireless Campus Solutions</a:t>
            </a:r>
            <a:endParaRPr lang="en-US" sz="3600" dirty="0"/>
          </a:p>
        </p:txBody>
      </p:sp>
      <p:sp>
        <p:nvSpPr>
          <p:cNvPr id="3" name="Text 1"/>
          <p:cNvSpPr/>
          <p:nvPr/>
        </p:nvSpPr>
        <p:spPr>
          <a:xfrm>
            <a:off x="646986" y="1548170"/>
            <a:ext cx="6045279" cy="346591"/>
          </a:xfrm>
          <a:prstGeom prst="rect">
            <a:avLst/>
          </a:prstGeom>
          <a:noFill/>
          <a:ln/>
        </p:spPr>
        <p:txBody>
          <a:bodyPr wrap="none" lIns="0" tIns="0" rIns="0" bIns="0" rtlCol="0" anchor="t"/>
          <a:lstStyle/>
          <a:p>
            <a:pPr marL="0" indent="0" algn="l">
              <a:lnSpc>
                <a:spcPts val="2700"/>
              </a:lnSpc>
              <a:buNone/>
            </a:pPr>
            <a:r>
              <a:rPr lang="en-US" sz="2150" dirty="0">
                <a:solidFill>
                  <a:srgbClr val="F2F2F3"/>
                </a:solidFill>
                <a:latin typeface="Poppins Light" pitchFamily="34" charset="0"/>
                <a:ea typeface="Poppins Light" pitchFamily="34" charset="-122"/>
                <a:cs typeface="Poppins Light" pitchFamily="34" charset="-120"/>
              </a:rPr>
              <a:t>Seamless Connectivity Across Your Campus</a:t>
            </a:r>
            <a:endParaRPr lang="en-US" sz="2150" dirty="0"/>
          </a:p>
        </p:txBody>
      </p:sp>
      <p:sp>
        <p:nvSpPr>
          <p:cNvPr id="4" name="Text 2"/>
          <p:cNvSpPr/>
          <p:nvPr/>
        </p:nvSpPr>
        <p:spPr>
          <a:xfrm>
            <a:off x="646986" y="2079546"/>
            <a:ext cx="7821454" cy="591503"/>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Roboto Light" pitchFamily="34" charset="0"/>
                <a:ea typeface="Roboto Light" pitchFamily="34" charset="-122"/>
                <a:cs typeface="Roboto Light" pitchFamily="34" charset="-120"/>
              </a:rPr>
              <a:t>Whether you're managing a corporate campus or educational institution, our wireless solutions deliver high-speed, secure connectivity that scales with your needs.</a:t>
            </a:r>
            <a:endParaRPr lang="en-US" sz="1450" dirty="0"/>
          </a:p>
        </p:txBody>
      </p:sp>
      <p:sp>
        <p:nvSpPr>
          <p:cNvPr id="5" name="Shape 3"/>
          <p:cNvSpPr/>
          <p:nvPr/>
        </p:nvSpPr>
        <p:spPr>
          <a:xfrm>
            <a:off x="646986" y="2878931"/>
            <a:ext cx="415885" cy="415885"/>
          </a:xfrm>
          <a:prstGeom prst="roundRect">
            <a:avLst>
              <a:gd name="adj" fmla="val 18671"/>
            </a:avLst>
          </a:prstGeom>
          <a:solidFill>
            <a:srgbClr val="3D3D42"/>
          </a:solidFill>
          <a:ln w="7620">
            <a:solidFill>
              <a:srgbClr val="56565B"/>
            </a:solidFill>
            <a:prstDash val="solid"/>
          </a:ln>
        </p:spPr>
      </p:sp>
      <p:sp>
        <p:nvSpPr>
          <p:cNvPr id="6" name="Text 4"/>
          <p:cNvSpPr/>
          <p:nvPr/>
        </p:nvSpPr>
        <p:spPr>
          <a:xfrm>
            <a:off x="1247656" y="2942392"/>
            <a:ext cx="2948107" cy="288846"/>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Enterprise Wi-Fi Coverage</a:t>
            </a:r>
            <a:endParaRPr lang="en-US" sz="1800" dirty="0"/>
          </a:p>
        </p:txBody>
      </p:sp>
      <p:sp>
        <p:nvSpPr>
          <p:cNvPr id="7" name="Text 5"/>
          <p:cNvSpPr/>
          <p:nvPr/>
        </p:nvSpPr>
        <p:spPr>
          <a:xfrm>
            <a:off x="1247656" y="3416022"/>
            <a:ext cx="3194566" cy="887254"/>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Roboto Light" pitchFamily="34" charset="0"/>
                <a:ea typeface="Roboto Light" pitchFamily="34" charset="-122"/>
                <a:cs typeface="Roboto Light" pitchFamily="34" charset="-120"/>
              </a:rPr>
              <a:t>Wall-to-wall wireless coverage for schools, colleges, and corporate facilities with zero dead zones</a:t>
            </a:r>
            <a:endParaRPr lang="en-US" sz="1450" dirty="0"/>
          </a:p>
        </p:txBody>
      </p:sp>
      <p:sp>
        <p:nvSpPr>
          <p:cNvPr id="8" name="Shape 6"/>
          <p:cNvSpPr/>
          <p:nvPr/>
        </p:nvSpPr>
        <p:spPr>
          <a:xfrm>
            <a:off x="4673203" y="2878931"/>
            <a:ext cx="415885" cy="415885"/>
          </a:xfrm>
          <a:prstGeom prst="roundRect">
            <a:avLst>
              <a:gd name="adj" fmla="val 18671"/>
            </a:avLst>
          </a:prstGeom>
          <a:solidFill>
            <a:srgbClr val="3D3D42"/>
          </a:solidFill>
          <a:ln w="7620">
            <a:solidFill>
              <a:srgbClr val="56565B"/>
            </a:solidFill>
            <a:prstDash val="solid"/>
          </a:ln>
        </p:spPr>
      </p:sp>
      <p:sp>
        <p:nvSpPr>
          <p:cNvPr id="9" name="Text 7"/>
          <p:cNvSpPr/>
          <p:nvPr/>
        </p:nvSpPr>
        <p:spPr>
          <a:xfrm>
            <a:off x="5273873" y="2942392"/>
            <a:ext cx="2914412" cy="288846"/>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High-Speed Performance</a:t>
            </a:r>
            <a:endParaRPr lang="en-US" sz="1800" dirty="0"/>
          </a:p>
        </p:txBody>
      </p:sp>
      <p:sp>
        <p:nvSpPr>
          <p:cNvPr id="10" name="Text 8"/>
          <p:cNvSpPr/>
          <p:nvPr/>
        </p:nvSpPr>
        <p:spPr>
          <a:xfrm>
            <a:off x="5273873" y="3416022"/>
            <a:ext cx="3194566" cy="887254"/>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Roboto Light" pitchFamily="34" charset="0"/>
                <a:ea typeface="Roboto Light" pitchFamily="34" charset="-122"/>
                <a:cs typeface="Roboto Light" pitchFamily="34" charset="-120"/>
              </a:rPr>
              <a:t>Gigabit wireless speeds supporting hundreds of concurrent users without performance degradation</a:t>
            </a:r>
            <a:endParaRPr lang="en-US" sz="1450" dirty="0"/>
          </a:p>
        </p:txBody>
      </p:sp>
      <p:sp>
        <p:nvSpPr>
          <p:cNvPr id="11" name="Shape 9"/>
          <p:cNvSpPr/>
          <p:nvPr/>
        </p:nvSpPr>
        <p:spPr>
          <a:xfrm>
            <a:off x="646986" y="4672965"/>
            <a:ext cx="415885" cy="415885"/>
          </a:xfrm>
          <a:prstGeom prst="roundRect">
            <a:avLst>
              <a:gd name="adj" fmla="val 18671"/>
            </a:avLst>
          </a:prstGeom>
          <a:solidFill>
            <a:srgbClr val="3D3D42"/>
          </a:solidFill>
          <a:ln w="7620">
            <a:solidFill>
              <a:srgbClr val="56565B"/>
            </a:solidFill>
            <a:prstDash val="solid"/>
          </a:ln>
        </p:spPr>
      </p:sp>
      <p:sp>
        <p:nvSpPr>
          <p:cNvPr id="12" name="Text 10"/>
          <p:cNvSpPr/>
          <p:nvPr/>
        </p:nvSpPr>
        <p:spPr>
          <a:xfrm>
            <a:off x="1247656" y="4736425"/>
            <a:ext cx="2452449" cy="288846"/>
          </a:xfrm>
          <a:prstGeom prst="rect">
            <a:avLst/>
          </a:prstGeom>
          <a:noFill/>
          <a:ln/>
        </p:spPr>
        <p:txBody>
          <a:bodyPr wrap="none" lIns="0" tIns="0" rIns="0" bIns="0" rtlCol="0" anchor="t"/>
          <a:lstStyle/>
          <a:p>
            <a:pPr marL="0" indent="0" algn="l">
              <a:lnSpc>
                <a:spcPts val="2250"/>
              </a:lnSpc>
              <a:buNone/>
            </a:pPr>
            <a:r>
              <a:rPr lang="en-US" sz="1800" dirty="0">
                <a:solidFill>
                  <a:srgbClr val="E5E0DF"/>
                </a:solidFill>
                <a:latin typeface="Poppins Light" pitchFamily="34" charset="0"/>
                <a:ea typeface="Poppins Light" pitchFamily="34" charset="-122"/>
                <a:cs typeface="Poppins Light" pitchFamily="34" charset="-120"/>
              </a:rPr>
              <a:t>Scalable Architecture</a:t>
            </a:r>
            <a:endParaRPr lang="en-US" sz="1800" dirty="0"/>
          </a:p>
        </p:txBody>
      </p:sp>
      <p:sp>
        <p:nvSpPr>
          <p:cNvPr id="13" name="Text 11"/>
          <p:cNvSpPr/>
          <p:nvPr/>
        </p:nvSpPr>
        <p:spPr>
          <a:xfrm>
            <a:off x="1247656" y="5210056"/>
            <a:ext cx="7220783" cy="591503"/>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Roboto Light" pitchFamily="34" charset="0"/>
                <a:ea typeface="Roboto Light" pitchFamily="34" charset="-122"/>
                <a:cs typeface="Roboto Light" pitchFamily="34" charset="-120"/>
              </a:rPr>
              <a:t>Future-ready infrastructure that grows with your organization and adapts to new technologies</a:t>
            </a:r>
            <a:endParaRPr lang="en-US" sz="1450" dirty="0"/>
          </a:p>
        </p:txBody>
      </p:sp>
      <p:pic>
        <p:nvPicPr>
          <p:cNvPr id="14" name="Image 0" descr="preencoded.png"/>
          <p:cNvPicPr>
            <a:picLocks noChangeAspect="1"/>
          </p:cNvPicPr>
          <p:nvPr/>
        </p:nvPicPr>
        <p:blipFill>
          <a:blip r:embed="rId3"/>
          <a:stretch>
            <a:fillRect/>
          </a:stretch>
        </p:blipFill>
        <p:spPr>
          <a:xfrm>
            <a:off x="8927068" y="1571268"/>
            <a:ext cx="5063966" cy="5063966"/>
          </a:xfrm>
          <a:prstGeom prst="rect">
            <a:avLst/>
          </a:prstGeom>
        </p:spPr>
      </p:pic>
      <p:sp>
        <p:nvSpPr>
          <p:cNvPr id="15" name="Shape 12"/>
          <p:cNvSpPr/>
          <p:nvPr/>
        </p:nvSpPr>
        <p:spPr>
          <a:xfrm>
            <a:off x="646986" y="7051000"/>
            <a:ext cx="13336429" cy="785455"/>
          </a:xfrm>
          <a:prstGeom prst="roundRect">
            <a:avLst>
              <a:gd name="adj" fmla="val 9886"/>
            </a:avLst>
          </a:prstGeom>
          <a:solidFill>
            <a:srgbClr val="252528"/>
          </a:solidFill>
          <a:ln/>
        </p:spPr>
      </p:sp>
      <p:pic>
        <p:nvPicPr>
          <p:cNvPr id="16" name="Image 1" descr="preencoded.png"/>
          <p:cNvPicPr>
            <a:picLocks noChangeAspect="1"/>
          </p:cNvPicPr>
          <p:nvPr/>
        </p:nvPicPr>
        <p:blipFill>
          <a:blip r:embed="rId4"/>
          <a:stretch>
            <a:fillRect/>
          </a:stretch>
        </p:blipFill>
        <p:spPr>
          <a:xfrm>
            <a:off x="831771" y="7326035"/>
            <a:ext cx="230981" cy="184785"/>
          </a:xfrm>
          <a:prstGeom prst="rect">
            <a:avLst/>
          </a:prstGeom>
        </p:spPr>
      </p:pic>
      <p:sp>
        <p:nvSpPr>
          <p:cNvPr id="17" name="Text 13"/>
          <p:cNvSpPr/>
          <p:nvPr/>
        </p:nvSpPr>
        <p:spPr>
          <a:xfrm>
            <a:off x="1247537" y="7281982"/>
            <a:ext cx="12551093" cy="295751"/>
          </a:xfrm>
          <a:prstGeom prst="rect">
            <a:avLst/>
          </a:prstGeom>
          <a:noFill/>
          <a:ln/>
        </p:spPr>
        <p:txBody>
          <a:bodyPr wrap="none" lIns="0" tIns="0" rIns="0" bIns="0" rtlCol="0" anchor="t"/>
          <a:lstStyle/>
          <a:p>
            <a:pPr marL="0" indent="0" algn="l">
              <a:lnSpc>
                <a:spcPts val="2300"/>
              </a:lnSpc>
              <a:buNone/>
            </a:pPr>
            <a:r>
              <a:rPr lang="en-US" sz="1450" b="1" dirty="0">
                <a:solidFill>
                  <a:srgbClr val="FFFFFF"/>
                </a:solidFill>
                <a:latin typeface="Roboto Light" pitchFamily="34" charset="0"/>
                <a:ea typeface="Roboto Light" pitchFamily="34" charset="-122"/>
                <a:cs typeface="Roboto Light" pitchFamily="34" charset="-120"/>
              </a:rPr>
              <a:t>Performance Guarantee:</a:t>
            </a:r>
            <a:r>
              <a:rPr lang="en-US" sz="1450" dirty="0">
                <a:solidFill>
                  <a:srgbClr val="FFFFFF"/>
                </a:solidFill>
                <a:latin typeface="Roboto Light" pitchFamily="34" charset="0"/>
                <a:ea typeface="Roboto Light" pitchFamily="34" charset="-122"/>
                <a:cs typeface="Roboto Light" pitchFamily="34" charset="-120"/>
              </a:rPr>
              <a:t> Our wireless solutions support up to 1,000 concurrent users per access point with guaranteed 99.5% uptime.</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8186" y="872133"/>
            <a:ext cx="9519285" cy="650200"/>
          </a:xfrm>
          <a:prstGeom prst="rect">
            <a:avLst/>
          </a:prstGeom>
          <a:noFill/>
          <a:ln/>
        </p:spPr>
        <p:txBody>
          <a:bodyPr wrap="none" lIns="0" tIns="0" rIns="0" bIns="0" rtlCol="0" anchor="t"/>
          <a:lstStyle/>
          <a:p>
            <a:pPr marL="0" indent="0" algn="l">
              <a:lnSpc>
                <a:spcPts val="5100"/>
              </a:lnSpc>
              <a:buNone/>
            </a:pPr>
            <a:r>
              <a:rPr lang="en-US" sz="4050" dirty="0">
                <a:solidFill>
                  <a:srgbClr val="F2F2F3"/>
                </a:solidFill>
                <a:latin typeface="Poppins Light" pitchFamily="34" charset="0"/>
                <a:ea typeface="Poppins Light" pitchFamily="34" charset="-122"/>
                <a:cs typeface="Poppins Light" pitchFamily="34" charset="-120"/>
              </a:rPr>
              <a:t>Applications &amp; Website Development</a:t>
            </a:r>
            <a:endParaRPr lang="en-US" sz="4050" dirty="0"/>
          </a:p>
        </p:txBody>
      </p:sp>
      <p:sp>
        <p:nvSpPr>
          <p:cNvPr id="3" name="Text 1"/>
          <p:cNvSpPr/>
          <p:nvPr/>
        </p:nvSpPr>
        <p:spPr>
          <a:xfrm>
            <a:off x="728186" y="1834396"/>
            <a:ext cx="6433304" cy="390049"/>
          </a:xfrm>
          <a:prstGeom prst="rect">
            <a:avLst/>
          </a:prstGeom>
          <a:noFill/>
          <a:ln/>
        </p:spPr>
        <p:txBody>
          <a:bodyPr wrap="none" lIns="0" tIns="0" rIns="0" bIns="0" rtlCol="0" anchor="t"/>
          <a:lstStyle/>
          <a:p>
            <a:pPr marL="0" indent="0" algn="l">
              <a:lnSpc>
                <a:spcPts val="3050"/>
              </a:lnSpc>
              <a:buNone/>
            </a:pPr>
            <a:r>
              <a:rPr lang="en-US" sz="2450" dirty="0">
                <a:solidFill>
                  <a:srgbClr val="F2F2F3"/>
                </a:solidFill>
                <a:latin typeface="Poppins Light" pitchFamily="34" charset="0"/>
                <a:ea typeface="Poppins Light" pitchFamily="34" charset="-122"/>
                <a:cs typeface="Poppins Light" pitchFamily="34" charset="-120"/>
              </a:rPr>
              <a:t>Custom Digital Solutions for Your Business</a:t>
            </a:r>
            <a:endParaRPr lang="en-US" sz="2450" dirty="0"/>
          </a:p>
        </p:txBody>
      </p:sp>
      <p:sp>
        <p:nvSpPr>
          <p:cNvPr id="4" name="Text 2"/>
          <p:cNvSpPr/>
          <p:nvPr/>
        </p:nvSpPr>
        <p:spPr>
          <a:xfrm>
            <a:off x="728186" y="2536508"/>
            <a:ext cx="13174028" cy="332899"/>
          </a:xfrm>
          <a:prstGeom prst="rect">
            <a:avLst/>
          </a:prstGeom>
          <a:noFill/>
          <a:ln/>
        </p:spPr>
        <p:txBody>
          <a:bodyPr wrap="non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From simple websites to complex enterprise applications, we develop digital solutions that drive business growth and operational efficiency.</a:t>
            </a:r>
            <a:endParaRPr lang="en-US" sz="1600" dirty="0"/>
          </a:p>
        </p:txBody>
      </p:sp>
      <p:sp>
        <p:nvSpPr>
          <p:cNvPr id="5" name="Text 3"/>
          <p:cNvSpPr/>
          <p:nvPr/>
        </p:nvSpPr>
        <p:spPr>
          <a:xfrm>
            <a:off x="728186" y="3311366"/>
            <a:ext cx="3860006" cy="325041"/>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itchFamily="34" charset="0"/>
                <a:ea typeface="Poppins Light" pitchFamily="34" charset="-122"/>
                <a:cs typeface="Poppins Light" pitchFamily="34" charset="-120"/>
              </a:rPr>
              <a:t>Custom Business Applications</a:t>
            </a:r>
            <a:endParaRPr lang="en-US" sz="2000" dirty="0"/>
          </a:p>
        </p:txBody>
      </p:sp>
      <p:sp>
        <p:nvSpPr>
          <p:cNvPr id="6" name="Text 4"/>
          <p:cNvSpPr/>
          <p:nvPr/>
        </p:nvSpPr>
        <p:spPr>
          <a:xfrm>
            <a:off x="728186" y="3761184"/>
            <a:ext cx="4217908" cy="998696"/>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Tailored software solutions that streamline operations, automate workflows, and integrate seamlessly with existing systems</a:t>
            </a:r>
            <a:endParaRPr lang="en-US" sz="1600" dirty="0"/>
          </a:p>
        </p:txBody>
      </p:sp>
      <p:sp>
        <p:nvSpPr>
          <p:cNvPr id="7" name="Text 5"/>
          <p:cNvSpPr/>
          <p:nvPr/>
        </p:nvSpPr>
        <p:spPr>
          <a:xfrm>
            <a:off x="5206127" y="3311366"/>
            <a:ext cx="2990136" cy="325041"/>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itchFamily="34" charset="0"/>
                <a:ea typeface="Poppins Light" pitchFamily="34" charset="-122"/>
                <a:cs typeface="Poppins Light" pitchFamily="34" charset="-120"/>
              </a:rPr>
              <a:t>E-commerce Platforms</a:t>
            </a:r>
            <a:endParaRPr lang="en-US" sz="2000" dirty="0"/>
          </a:p>
        </p:txBody>
      </p:sp>
      <p:sp>
        <p:nvSpPr>
          <p:cNvPr id="8" name="Text 6"/>
          <p:cNvSpPr/>
          <p:nvPr/>
        </p:nvSpPr>
        <p:spPr>
          <a:xfrm>
            <a:off x="5206127" y="3761184"/>
            <a:ext cx="4218027" cy="998696"/>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Full-featured online stores with payment processing, inventory management, and analytics integration</a:t>
            </a:r>
            <a:endParaRPr lang="en-US" sz="1600" dirty="0"/>
          </a:p>
        </p:txBody>
      </p:sp>
      <p:sp>
        <p:nvSpPr>
          <p:cNvPr id="9" name="Text 7"/>
          <p:cNvSpPr/>
          <p:nvPr/>
        </p:nvSpPr>
        <p:spPr>
          <a:xfrm>
            <a:off x="9684187" y="3311366"/>
            <a:ext cx="2984778" cy="325041"/>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Poppins Light" pitchFamily="34" charset="0"/>
                <a:ea typeface="Poppins Light" pitchFamily="34" charset="-122"/>
                <a:cs typeface="Poppins Light" pitchFamily="34" charset="-120"/>
              </a:rPr>
              <a:t>Mobile &amp; Web Solutions</a:t>
            </a:r>
            <a:endParaRPr lang="en-US" sz="2000" dirty="0"/>
          </a:p>
        </p:txBody>
      </p:sp>
      <p:sp>
        <p:nvSpPr>
          <p:cNvPr id="10" name="Text 8"/>
          <p:cNvSpPr/>
          <p:nvPr/>
        </p:nvSpPr>
        <p:spPr>
          <a:xfrm>
            <a:off x="9684187" y="3761184"/>
            <a:ext cx="4217908" cy="998696"/>
          </a:xfrm>
          <a:prstGeom prst="rect">
            <a:avLst/>
          </a:prstGeom>
          <a:noFill/>
          <a:ln/>
        </p:spPr>
        <p:txBody>
          <a:bodyPr wrap="square" lIns="0" tIns="0" rIns="0" bIns="0" rtlCol="0" anchor="t"/>
          <a:lstStyle/>
          <a:p>
            <a:pPr marL="0" indent="0" algn="l">
              <a:lnSpc>
                <a:spcPts val="2600"/>
              </a:lnSpc>
              <a:buNone/>
            </a:pPr>
            <a:r>
              <a:rPr lang="en-US" sz="1600" dirty="0">
                <a:solidFill>
                  <a:srgbClr val="E5E0DF"/>
                </a:solidFill>
                <a:latin typeface="Roboto Light" pitchFamily="34" charset="0"/>
                <a:ea typeface="Roboto Light" pitchFamily="34" charset="-122"/>
                <a:cs typeface="Roboto Light" pitchFamily="34" charset="-120"/>
              </a:rPr>
              <a:t>Responsive web applications and native mobile apps that provide exceptional user experiences across all devices</a:t>
            </a:r>
            <a:endParaRPr lang="en-US" sz="1600" dirty="0"/>
          </a:p>
        </p:txBody>
      </p:sp>
      <p:sp>
        <p:nvSpPr>
          <p:cNvPr id="11" name="Text 9"/>
          <p:cNvSpPr/>
          <p:nvPr/>
        </p:nvSpPr>
        <p:spPr>
          <a:xfrm>
            <a:off x="728186" y="5201841"/>
            <a:ext cx="2801422" cy="325041"/>
          </a:xfrm>
          <a:prstGeom prst="rect">
            <a:avLst/>
          </a:prstGeom>
          <a:noFill/>
          <a:ln/>
        </p:spPr>
        <p:txBody>
          <a:bodyPr wrap="none" lIns="0" tIns="0" rIns="0" bIns="0" rtlCol="0" anchor="t"/>
          <a:lstStyle/>
          <a:p>
            <a:pPr marL="0" indent="0" algn="l">
              <a:lnSpc>
                <a:spcPts val="2550"/>
              </a:lnSpc>
              <a:buNone/>
            </a:pPr>
            <a:r>
              <a:rPr lang="en-US" sz="2000" dirty="0">
                <a:solidFill>
                  <a:srgbClr val="F2F2F3"/>
                </a:solidFill>
                <a:latin typeface="Poppins Light" pitchFamily="34" charset="0"/>
                <a:ea typeface="Poppins Light" pitchFamily="34" charset="-122"/>
                <a:cs typeface="Poppins Light" pitchFamily="34" charset="-120"/>
              </a:rPr>
              <a:t>Development Process</a:t>
            </a:r>
            <a:endParaRPr lang="en-US" sz="2000" dirty="0"/>
          </a:p>
        </p:txBody>
      </p:sp>
      <p:sp>
        <p:nvSpPr>
          <p:cNvPr id="12" name="Text 10"/>
          <p:cNvSpPr/>
          <p:nvPr/>
        </p:nvSpPr>
        <p:spPr>
          <a:xfrm>
            <a:off x="728186" y="5734883"/>
            <a:ext cx="6333292" cy="332899"/>
          </a:xfrm>
          <a:prstGeom prst="rect">
            <a:avLst/>
          </a:prstGeom>
          <a:noFill/>
          <a:ln/>
        </p:spPr>
        <p:txBody>
          <a:bodyPr wrap="none" lIns="0" tIns="0" rIns="0" bIns="0" rtlCol="0" anchor="t"/>
          <a:lstStyle/>
          <a:p>
            <a:pPr marL="342900" indent="-342900" algn="l">
              <a:lnSpc>
                <a:spcPts val="2600"/>
              </a:lnSpc>
              <a:buSzPct val="100000"/>
              <a:buFont typeface="+mj-lt"/>
              <a:buAutoNum type="arabicPeriod"/>
            </a:pPr>
            <a:r>
              <a:rPr lang="en-US" sz="1600" dirty="0">
                <a:solidFill>
                  <a:srgbClr val="E5E0DF"/>
                </a:solidFill>
                <a:latin typeface="Roboto Light" pitchFamily="34" charset="0"/>
                <a:ea typeface="Roboto Light" pitchFamily="34" charset="-122"/>
                <a:cs typeface="Roboto Light" pitchFamily="34" charset="-120"/>
              </a:rPr>
              <a:t>Requirements analysis and planning</a:t>
            </a:r>
            <a:endParaRPr lang="en-US" sz="1600" dirty="0"/>
          </a:p>
        </p:txBody>
      </p:sp>
      <p:sp>
        <p:nvSpPr>
          <p:cNvPr id="13" name="Text 11"/>
          <p:cNvSpPr/>
          <p:nvPr/>
        </p:nvSpPr>
        <p:spPr>
          <a:xfrm>
            <a:off x="728186" y="6140529"/>
            <a:ext cx="6333292" cy="332899"/>
          </a:xfrm>
          <a:prstGeom prst="rect">
            <a:avLst/>
          </a:prstGeom>
          <a:noFill/>
          <a:ln/>
        </p:spPr>
        <p:txBody>
          <a:bodyPr wrap="none" lIns="0" tIns="0" rIns="0" bIns="0" rtlCol="0" anchor="t"/>
          <a:lstStyle/>
          <a:p>
            <a:pPr marL="342900" indent="-342900" algn="l">
              <a:lnSpc>
                <a:spcPts val="2600"/>
              </a:lnSpc>
              <a:buSzPct val="100000"/>
              <a:buFont typeface="+mj-lt"/>
              <a:buAutoNum type="arabicPeriod" startAt="2"/>
            </a:pPr>
            <a:r>
              <a:rPr lang="en-US" sz="1600" dirty="0">
                <a:solidFill>
                  <a:srgbClr val="E5E0DF"/>
                </a:solidFill>
                <a:latin typeface="Roboto Light" pitchFamily="34" charset="0"/>
                <a:ea typeface="Roboto Light" pitchFamily="34" charset="-122"/>
                <a:cs typeface="Roboto Light" pitchFamily="34" charset="-120"/>
              </a:rPr>
              <a:t>UI/UX design and prototyping</a:t>
            </a:r>
            <a:endParaRPr lang="en-US" sz="1600" dirty="0"/>
          </a:p>
        </p:txBody>
      </p:sp>
      <p:sp>
        <p:nvSpPr>
          <p:cNvPr id="14" name="Text 12"/>
          <p:cNvSpPr/>
          <p:nvPr/>
        </p:nvSpPr>
        <p:spPr>
          <a:xfrm>
            <a:off x="728186" y="6546175"/>
            <a:ext cx="6333292" cy="332899"/>
          </a:xfrm>
          <a:prstGeom prst="rect">
            <a:avLst/>
          </a:prstGeom>
          <a:noFill/>
          <a:ln/>
        </p:spPr>
        <p:txBody>
          <a:bodyPr wrap="none" lIns="0" tIns="0" rIns="0" bIns="0" rtlCol="0" anchor="t"/>
          <a:lstStyle/>
          <a:p>
            <a:pPr marL="342900" indent="-342900" algn="l">
              <a:lnSpc>
                <a:spcPts val="2600"/>
              </a:lnSpc>
              <a:buSzPct val="100000"/>
              <a:buFont typeface="+mj-lt"/>
              <a:buAutoNum type="arabicPeriod" startAt="3"/>
            </a:pPr>
            <a:r>
              <a:rPr lang="en-US" sz="1600" dirty="0">
                <a:solidFill>
                  <a:srgbClr val="E5E0DF"/>
                </a:solidFill>
                <a:latin typeface="Roboto Light" pitchFamily="34" charset="0"/>
                <a:ea typeface="Roboto Light" pitchFamily="34" charset="-122"/>
                <a:cs typeface="Roboto Light" pitchFamily="34" charset="-120"/>
              </a:rPr>
              <a:t>Agile development and testing</a:t>
            </a:r>
            <a:endParaRPr lang="en-US" sz="1600" dirty="0"/>
          </a:p>
        </p:txBody>
      </p:sp>
      <p:sp>
        <p:nvSpPr>
          <p:cNvPr id="15" name="Text 13"/>
          <p:cNvSpPr/>
          <p:nvPr/>
        </p:nvSpPr>
        <p:spPr>
          <a:xfrm>
            <a:off x="728186" y="6951821"/>
            <a:ext cx="6333292" cy="332899"/>
          </a:xfrm>
          <a:prstGeom prst="rect">
            <a:avLst/>
          </a:prstGeom>
          <a:noFill/>
          <a:ln/>
        </p:spPr>
        <p:txBody>
          <a:bodyPr wrap="none" lIns="0" tIns="0" rIns="0" bIns="0" rtlCol="0" anchor="t"/>
          <a:lstStyle/>
          <a:p>
            <a:pPr marL="342900" indent="-342900" algn="l">
              <a:lnSpc>
                <a:spcPts val="2600"/>
              </a:lnSpc>
              <a:buSzPct val="100000"/>
              <a:buFont typeface="+mj-lt"/>
              <a:buAutoNum type="arabicPeriod" startAt="4"/>
            </a:pPr>
            <a:r>
              <a:rPr lang="en-US" sz="1600" dirty="0">
                <a:solidFill>
                  <a:srgbClr val="E5E0DF"/>
                </a:solidFill>
                <a:latin typeface="Roboto Light" pitchFamily="34" charset="0"/>
                <a:ea typeface="Roboto Light" pitchFamily="34" charset="-122"/>
                <a:cs typeface="Roboto Light" pitchFamily="34" charset="-120"/>
              </a:rPr>
              <a:t>Deployment and ongoing support</a:t>
            </a:r>
            <a:endParaRPr lang="en-US" sz="1600" dirty="0"/>
          </a:p>
        </p:txBody>
      </p:sp>
      <p:sp>
        <p:nvSpPr>
          <p:cNvPr id="16" name="Text 14"/>
          <p:cNvSpPr/>
          <p:nvPr/>
        </p:nvSpPr>
        <p:spPr>
          <a:xfrm>
            <a:off x="7576542" y="5201841"/>
            <a:ext cx="2727246" cy="325041"/>
          </a:xfrm>
          <a:prstGeom prst="rect">
            <a:avLst/>
          </a:prstGeom>
          <a:noFill/>
          <a:ln/>
        </p:spPr>
        <p:txBody>
          <a:bodyPr wrap="none" lIns="0" tIns="0" rIns="0" bIns="0" rtlCol="0" anchor="t"/>
          <a:lstStyle/>
          <a:p>
            <a:pPr marL="0" indent="0" algn="l">
              <a:lnSpc>
                <a:spcPts val="2550"/>
              </a:lnSpc>
              <a:buNone/>
            </a:pPr>
            <a:r>
              <a:rPr lang="en-US" sz="2000" dirty="0">
                <a:solidFill>
                  <a:srgbClr val="F2F2F3"/>
                </a:solidFill>
                <a:latin typeface="Poppins Light" pitchFamily="34" charset="0"/>
                <a:ea typeface="Poppins Light" pitchFamily="34" charset="-122"/>
                <a:cs typeface="Poppins Light" pitchFamily="34" charset="-120"/>
              </a:rPr>
              <a:t>Technologies We Use</a:t>
            </a:r>
            <a:endParaRPr lang="en-US" sz="2000" dirty="0"/>
          </a:p>
        </p:txBody>
      </p:sp>
      <p:sp>
        <p:nvSpPr>
          <p:cNvPr id="17" name="Text 15"/>
          <p:cNvSpPr/>
          <p:nvPr/>
        </p:nvSpPr>
        <p:spPr>
          <a:xfrm>
            <a:off x="7576542" y="5734883"/>
            <a:ext cx="6333292" cy="33289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Modern frameworks and databases</a:t>
            </a:r>
            <a:endParaRPr lang="en-US" sz="1600" dirty="0"/>
          </a:p>
        </p:txBody>
      </p:sp>
      <p:sp>
        <p:nvSpPr>
          <p:cNvPr id="18" name="Text 16"/>
          <p:cNvSpPr/>
          <p:nvPr/>
        </p:nvSpPr>
        <p:spPr>
          <a:xfrm>
            <a:off x="7576542" y="6140529"/>
            <a:ext cx="6333292" cy="33289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Cloud-native architectures</a:t>
            </a:r>
            <a:endParaRPr lang="en-US" sz="1600" dirty="0"/>
          </a:p>
        </p:txBody>
      </p:sp>
      <p:sp>
        <p:nvSpPr>
          <p:cNvPr id="19" name="Text 17"/>
          <p:cNvSpPr/>
          <p:nvPr/>
        </p:nvSpPr>
        <p:spPr>
          <a:xfrm>
            <a:off x="7576542" y="6546175"/>
            <a:ext cx="6333292" cy="33289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API integration capabilities</a:t>
            </a:r>
            <a:endParaRPr lang="en-US" sz="1600" dirty="0"/>
          </a:p>
        </p:txBody>
      </p:sp>
      <p:sp>
        <p:nvSpPr>
          <p:cNvPr id="20" name="Text 18"/>
          <p:cNvSpPr/>
          <p:nvPr/>
        </p:nvSpPr>
        <p:spPr>
          <a:xfrm>
            <a:off x="7576542" y="6951821"/>
            <a:ext cx="6333292" cy="332899"/>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E5E0DF"/>
                </a:solidFill>
                <a:latin typeface="Roboto Light" pitchFamily="34" charset="0"/>
                <a:ea typeface="Roboto Light" pitchFamily="34" charset="-122"/>
                <a:cs typeface="Roboto Light" pitchFamily="34" charset="-120"/>
              </a:rPr>
              <a:t>Mobile-first responsive design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56197"/>
          </a:xfrm>
          <a:prstGeom prst="rect">
            <a:avLst/>
          </a:prstGeom>
        </p:spPr>
      </p:pic>
      <p:sp>
        <p:nvSpPr>
          <p:cNvPr id="3" name="Text 0"/>
          <p:cNvSpPr/>
          <p:nvPr/>
        </p:nvSpPr>
        <p:spPr>
          <a:xfrm>
            <a:off x="547688" y="2388275"/>
            <a:ext cx="5618559" cy="488990"/>
          </a:xfrm>
          <a:prstGeom prst="rect">
            <a:avLst/>
          </a:prstGeom>
          <a:noFill/>
          <a:ln/>
        </p:spPr>
        <p:txBody>
          <a:bodyPr wrap="none" lIns="0" tIns="0" rIns="0" bIns="0" rtlCol="0" anchor="t"/>
          <a:lstStyle/>
          <a:p>
            <a:pPr marL="0" indent="0" algn="l">
              <a:lnSpc>
                <a:spcPts val="3850"/>
              </a:lnSpc>
              <a:buNone/>
            </a:pPr>
            <a:r>
              <a:rPr lang="en-US" sz="3050" dirty="0">
                <a:solidFill>
                  <a:srgbClr val="F2F2F3"/>
                </a:solidFill>
                <a:latin typeface="Poppins Light" pitchFamily="34" charset="0"/>
                <a:ea typeface="Poppins Light" pitchFamily="34" charset="-122"/>
                <a:cs typeface="Poppins Light" pitchFamily="34" charset="-120"/>
              </a:rPr>
              <a:t>CCTV &amp; Surveillance Systems</a:t>
            </a:r>
            <a:endParaRPr lang="en-US" sz="3050" dirty="0"/>
          </a:p>
        </p:txBody>
      </p:sp>
      <p:sp>
        <p:nvSpPr>
          <p:cNvPr id="4" name="Text 1"/>
          <p:cNvSpPr/>
          <p:nvPr/>
        </p:nvSpPr>
        <p:spPr>
          <a:xfrm>
            <a:off x="547688" y="3111937"/>
            <a:ext cx="4584383" cy="293489"/>
          </a:xfrm>
          <a:prstGeom prst="rect">
            <a:avLst/>
          </a:prstGeom>
          <a:noFill/>
          <a:ln/>
        </p:spPr>
        <p:txBody>
          <a:bodyPr wrap="none" lIns="0" tIns="0" rIns="0" bIns="0" rtlCol="0" anchor="t"/>
          <a:lstStyle/>
          <a:p>
            <a:pPr marL="0" indent="0" algn="l">
              <a:lnSpc>
                <a:spcPts val="2300"/>
              </a:lnSpc>
              <a:buNone/>
            </a:pPr>
            <a:r>
              <a:rPr lang="en-US" sz="1800" dirty="0">
                <a:solidFill>
                  <a:srgbClr val="F2F2F3"/>
                </a:solidFill>
                <a:latin typeface="Poppins Light" pitchFamily="34" charset="0"/>
                <a:ea typeface="Poppins Light" pitchFamily="34" charset="-122"/>
                <a:cs typeface="Poppins Light" pitchFamily="34" charset="-120"/>
              </a:rPr>
              <a:t>Advanced Security Monitoring Solutions</a:t>
            </a:r>
            <a:endParaRPr lang="en-US" sz="1800" dirty="0"/>
          </a:p>
        </p:txBody>
      </p:sp>
      <p:sp>
        <p:nvSpPr>
          <p:cNvPr id="5" name="Text 2"/>
          <p:cNvSpPr/>
          <p:nvPr/>
        </p:nvSpPr>
        <p:spPr>
          <a:xfrm>
            <a:off x="547688" y="3640098"/>
            <a:ext cx="13535025" cy="250269"/>
          </a:xfrm>
          <a:prstGeom prst="rect">
            <a:avLst/>
          </a:prstGeom>
          <a:noFill/>
          <a:ln/>
        </p:spPr>
        <p:txBody>
          <a:bodyPr wrap="none" lIns="0" tIns="0" rIns="0" bIns="0" rtlCol="0" anchor="t"/>
          <a:lstStyle/>
          <a:p>
            <a:pPr marL="0" indent="0" algn="l">
              <a:lnSpc>
                <a:spcPts val="1950"/>
              </a:lnSpc>
              <a:buNone/>
            </a:pPr>
            <a:r>
              <a:rPr lang="en-US" sz="1200" dirty="0">
                <a:solidFill>
                  <a:srgbClr val="E5E0DF"/>
                </a:solidFill>
                <a:latin typeface="Roboto Light" pitchFamily="34" charset="0"/>
                <a:ea typeface="Roboto Light" pitchFamily="34" charset="-122"/>
                <a:cs typeface="Roboto Light" pitchFamily="34" charset="-120"/>
              </a:rPr>
              <a:t>Protect your assets with state-of-the-art surveillance systems that provide comprehensive coverage, intelligent analytics, and seamless remote access.</a:t>
            </a:r>
            <a:endParaRPr lang="en-US" sz="1200" dirty="0"/>
          </a:p>
        </p:txBody>
      </p:sp>
      <p:pic>
        <p:nvPicPr>
          <p:cNvPr id="6" name="Image 1" descr="preencoded.png"/>
          <p:cNvPicPr>
            <a:picLocks noChangeAspect="1"/>
          </p:cNvPicPr>
          <p:nvPr/>
        </p:nvPicPr>
        <p:blipFill>
          <a:blip r:embed="rId4"/>
          <a:stretch>
            <a:fillRect/>
          </a:stretch>
        </p:blipFill>
        <p:spPr>
          <a:xfrm>
            <a:off x="547688" y="4066342"/>
            <a:ext cx="4511635" cy="625912"/>
          </a:xfrm>
          <a:prstGeom prst="rect">
            <a:avLst/>
          </a:prstGeom>
        </p:spPr>
      </p:pic>
      <p:sp>
        <p:nvSpPr>
          <p:cNvPr id="7" name="Text 3"/>
          <p:cNvSpPr/>
          <p:nvPr/>
        </p:nvSpPr>
        <p:spPr>
          <a:xfrm>
            <a:off x="704136" y="4848701"/>
            <a:ext cx="2394942" cy="244435"/>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Poppins Light" pitchFamily="34" charset="0"/>
                <a:ea typeface="Poppins Light" pitchFamily="34" charset="-122"/>
                <a:cs typeface="Poppins Light" pitchFamily="34" charset="-120"/>
              </a:rPr>
              <a:t>High-Definition Cameras</a:t>
            </a:r>
            <a:endParaRPr lang="en-US" sz="1500" dirty="0"/>
          </a:p>
        </p:txBody>
      </p:sp>
      <p:sp>
        <p:nvSpPr>
          <p:cNvPr id="8" name="Text 4"/>
          <p:cNvSpPr/>
          <p:nvPr/>
        </p:nvSpPr>
        <p:spPr>
          <a:xfrm>
            <a:off x="704136" y="5186958"/>
            <a:ext cx="4198739" cy="500539"/>
          </a:xfrm>
          <a:prstGeom prst="rect">
            <a:avLst/>
          </a:prstGeom>
          <a:noFill/>
          <a:ln/>
        </p:spPr>
        <p:txBody>
          <a:bodyPr wrap="square" lIns="0" tIns="0" rIns="0" bIns="0" rtlCol="0" anchor="t"/>
          <a:lstStyle/>
          <a:p>
            <a:pPr marL="0" indent="0" algn="l">
              <a:lnSpc>
                <a:spcPts val="1950"/>
              </a:lnSpc>
              <a:buNone/>
            </a:pPr>
            <a:r>
              <a:rPr lang="en-US" sz="1200" dirty="0">
                <a:solidFill>
                  <a:srgbClr val="E5E0DF"/>
                </a:solidFill>
                <a:latin typeface="Roboto Light" pitchFamily="34" charset="0"/>
                <a:ea typeface="Roboto Light" pitchFamily="34" charset="-122"/>
                <a:cs typeface="Roboto Light" pitchFamily="34" charset="-120"/>
              </a:rPr>
              <a:t>4K Ultra HD cameras with night vision, weather resistance, and intelligent motion detection</a:t>
            </a:r>
            <a:endParaRPr lang="en-US" sz="1200" dirty="0"/>
          </a:p>
        </p:txBody>
      </p:sp>
      <p:pic>
        <p:nvPicPr>
          <p:cNvPr id="9" name="Image 2" descr="preencoded.png"/>
          <p:cNvPicPr>
            <a:picLocks noChangeAspect="1"/>
          </p:cNvPicPr>
          <p:nvPr/>
        </p:nvPicPr>
        <p:blipFill>
          <a:blip r:embed="rId5"/>
          <a:stretch>
            <a:fillRect/>
          </a:stretch>
        </p:blipFill>
        <p:spPr>
          <a:xfrm>
            <a:off x="5059323" y="4066342"/>
            <a:ext cx="4511635" cy="625912"/>
          </a:xfrm>
          <a:prstGeom prst="rect">
            <a:avLst/>
          </a:prstGeom>
        </p:spPr>
      </p:pic>
      <p:sp>
        <p:nvSpPr>
          <p:cNvPr id="10" name="Text 5"/>
          <p:cNvSpPr/>
          <p:nvPr/>
        </p:nvSpPr>
        <p:spPr>
          <a:xfrm>
            <a:off x="5215771" y="4848701"/>
            <a:ext cx="2735104" cy="244435"/>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Poppins Light" pitchFamily="34" charset="0"/>
                <a:ea typeface="Poppins Light" pitchFamily="34" charset="-122"/>
                <a:cs typeface="Poppins Light" pitchFamily="34" charset="-120"/>
              </a:rPr>
              <a:t>Advanced Storage Solutions</a:t>
            </a:r>
            <a:endParaRPr lang="en-US" sz="1500" dirty="0"/>
          </a:p>
        </p:txBody>
      </p:sp>
      <p:sp>
        <p:nvSpPr>
          <p:cNvPr id="11" name="Text 6"/>
          <p:cNvSpPr/>
          <p:nvPr/>
        </p:nvSpPr>
        <p:spPr>
          <a:xfrm>
            <a:off x="5215771" y="5186958"/>
            <a:ext cx="4198739" cy="500539"/>
          </a:xfrm>
          <a:prstGeom prst="rect">
            <a:avLst/>
          </a:prstGeom>
          <a:noFill/>
          <a:ln/>
        </p:spPr>
        <p:txBody>
          <a:bodyPr wrap="square" lIns="0" tIns="0" rIns="0" bIns="0" rtlCol="0" anchor="t"/>
          <a:lstStyle/>
          <a:p>
            <a:pPr marL="0" indent="0" algn="l">
              <a:lnSpc>
                <a:spcPts val="1950"/>
              </a:lnSpc>
              <a:buNone/>
            </a:pPr>
            <a:r>
              <a:rPr lang="en-US" sz="1200" dirty="0">
                <a:solidFill>
                  <a:srgbClr val="E5E0DF"/>
                </a:solidFill>
                <a:latin typeface="Roboto Light" pitchFamily="34" charset="0"/>
                <a:ea typeface="Roboto Light" pitchFamily="34" charset="-122"/>
                <a:cs typeface="Roboto Light" pitchFamily="34" charset="-120"/>
              </a:rPr>
              <a:t>Local and cloud-based storage with automatic backup and extended retention periods</a:t>
            </a:r>
            <a:endParaRPr lang="en-US" sz="1200" dirty="0"/>
          </a:p>
        </p:txBody>
      </p:sp>
      <p:pic>
        <p:nvPicPr>
          <p:cNvPr id="12" name="Image 3" descr="preencoded.png"/>
          <p:cNvPicPr>
            <a:picLocks noChangeAspect="1"/>
          </p:cNvPicPr>
          <p:nvPr/>
        </p:nvPicPr>
        <p:blipFill>
          <a:blip r:embed="rId6"/>
          <a:stretch>
            <a:fillRect/>
          </a:stretch>
        </p:blipFill>
        <p:spPr>
          <a:xfrm>
            <a:off x="9570958" y="4066342"/>
            <a:ext cx="4511754" cy="625912"/>
          </a:xfrm>
          <a:prstGeom prst="rect">
            <a:avLst/>
          </a:prstGeom>
        </p:spPr>
      </p:pic>
      <p:sp>
        <p:nvSpPr>
          <p:cNvPr id="13" name="Text 7"/>
          <p:cNvSpPr/>
          <p:nvPr/>
        </p:nvSpPr>
        <p:spPr>
          <a:xfrm>
            <a:off x="9727406" y="4848701"/>
            <a:ext cx="1956197" cy="244435"/>
          </a:xfrm>
          <a:prstGeom prst="rect">
            <a:avLst/>
          </a:prstGeom>
          <a:noFill/>
          <a:ln/>
        </p:spPr>
        <p:txBody>
          <a:bodyPr wrap="none" lIns="0" tIns="0" rIns="0" bIns="0" rtlCol="0" anchor="t"/>
          <a:lstStyle/>
          <a:p>
            <a:pPr marL="0" indent="0" algn="l">
              <a:lnSpc>
                <a:spcPts val="1900"/>
              </a:lnSpc>
              <a:buNone/>
            </a:pPr>
            <a:r>
              <a:rPr lang="en-US" sz="1500" dirty="0">
                <a:solidFill>
                  <a:srgbClr val="E5E0DF"/>
                </a:solidFill>
                <a:latin typeface="Poppins Light" pitchFamily="34" charset="0"/>
                <a:ea typeface="Poppins Light" pitchFamily="34" charset="-122"/>
                <a:cs typeface="Poppins Light" pitchFamily="34" charset="-120"/>
              </a:rPr>
              <a:t>Remote Monitoring</a:t>
            </a:r>
            <a:endParaRPr lang="en-US" sz="1500" dirty="0"/>
          </a:p>
        </p:txBody>
      </p:sp>
      <p:sp>
        <p:nvSpPr>
          <p:cNvPr id="14" name="Text 8"/>
          <p:cNvSpPr/>
          <p:nvPr/>
        </p:nvSpPr>
        <p:spPr>
          <a:xfrm>
            <a:off x="9727406" y="5186958"/>
            <a:ext cx="4198858" cy="500539"/>
          </a:xfrm>
          <a:prstGeom prst="rect">
            <a:avLst/>
          </a:prstGeom>
          <a:noFill/>
          <a:ln/>
        </p:spPr>
        <p:txBody>
          <a:bodyPr wrap="square" lIns="0" tIns="0" rIns="0" bIns="0" rtlCol="0" anchor="t"/>
          <a:lstStyle/>
          <a:p>
            <a:pPr marL="0" indent="0" algn="l">
              <a:lnSpc>
                <a:spcPts val="1950"/>
              </a:lnSpc>
              <a:buNone/>
            </a:pPr>
            <a:r>
              <a:rPr lang="en-US" sz="1200" dirty="0">
                <a:solidFill>
                  <a:srgbClr val="E5E0DF"/>
                </a:solidFill>
                <a:latin typeface="Roboto Light" pitchFamily="34" charset="0"/>
                <a:ea typeface="Roboto Light" pitchFamily="34" charset="-122"/>
                <a:cs typeface="Roboto Light" pitchFamily="34" charset="-120"/>
              </a:rPr>
              <a:t>24/7 access via mobile apps and web portals with real-time alerts and notifications</a:t>
            </a:r>
            <a:endParaRPr lang="en-US" sz="1200" dirty="0"/>
          </a:p>
        </p:txBody>
      </p:sp>
      <p:sp>
        <p:nvSpPr>
          <p:cNvPr id="15" name="Text 9"/>
          <p:cNvSpPr/>
          <p:nvPr/>
        </p:nvSpPr>
        <p:spPr>
          <a:xfrm>
            <a:off x="547688" y="6176367"/>
            <a:ext cx="1956197" cy="244435"/>
          </a:xfrm>
          <a:prstGeom prst="rect">
            <a:avLst/>
          </a:prstGeom>
          <a:noFill/>
          <a:ln/>
        </p:spPr>
        <p:txBody>
          <a:bodyPr wrap="none" lIns="0" tIns="0" rIns="0" bIns="0" rtlCol="0" anchor="t"/>
          <a:lstStyle/>
          <a:p>
            <a:pPr marL="0" indent="0" algn="l">
              <a:lnSpc>
                <a:spcPts val="1900"/>
              </a:lnSpc>
              <a:buNone/>
            </a:pPr>
            <a:r>
              <a:rPr lang="en-US" sz="1500" dirty="0">
                <a:solidFill>
                  <a:srgbClr val="F2F2F3"/>
                </a:solidFill>
                <a:latin typeface="Poppins Light" pitchFamily="34" charset="0"/>
                <a:ea typeface="Poppins Light" pitchFamily="34" charset="-122"/>
                <a:cs typeface="Poppins Light" pitchFamily="34" charset="-120"/>
              </a:rPr>
              <a:t>Key Features</a:t>
            </a:r>
            <a:endParaRPr lang="en-US" sz="1500" dirty="0"/>
          </a:p>
        </p:txBody>
      </p:sp>
      <p:sp>
        <p:nvSpPr>
          <p:cNvPr id="16" name="Text 10"/>
          <p:cNvSpPr/>
          <p:nvPr/>
        </p:nvSpPr>
        <p:spPr>
          <a:xfrm>
            <a:off x="547688" y="6577251"/>
            <a:ext cx="6576655"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AI-powered facial recognition and behavior analysis</a:t>
            </a:r>
            <a:endParaRPr lang="en-US" sz="1200" dirty="0"/>
          </a:p>
        </p:txBody>
      </p:sp>
      <p:sp>
        <p:nvSpPr>
          <p:cNvPr id="17" name="Text 11"/>
          <p:cNvSpPr/>
          <p:nvPr/>
        </p:nvSpPr>
        <p:spPr>
          <a:xfrm>
            <a:off x="547688" y="6882289"/>
            <a:ext cx="6576655"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Integration with access control systems</a:t>
            </a:r>
            <a:endParaRPr lang="en-US" sz="1200" dirty="0"/>
          </a:p>
        </p:txBody>
      </p:sp>
      <p:sp>
        <p:nvSpPr>
          <p:cNvPr id="18" name="Text 12"/>
          <p:cNvSpPr/>
          <p:nvPr/>
        </p:nvSpPr>
        <p:spPr>
          <a:xfrm>
            <a:off x="547688" y="7187327"/>
            <a:ext cx="6576655"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Scalable from single locations to multi-site deployments</a:t>
            </a:r>
            <a:endParaRPr lang="en-US" sz="1200" dirty="0"/>
          </a:p>
        </p:txBody>
      </p:sp>
      <p:sp>
        <p:nvSpPr>
          <p:cNvPr id="19" name="Text 13"/>
          <p:cNvSpPr/>
          <p:nvPr/>
        </p:nvSpPr>
        <p:spPr>
          <a:xfrm>
            <a:off x="547688" y="7492365"/>
            <a:ext cx="6576655"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Compliance with industry security standards</a:t>
            </a:r>
            <a:endParaRPr lang="en-US" sz="1200" dirty="0"/>
          </a:p>
        </p:txBody>
      </p:sp>
      <p:sp>
        <p:nvSpPr>
          <p:cNvPr id="20" name="Text 14"/>
          <p:cNvSpPr/>
          <p:nvPr/>
        </p:nvSpPr>
        <p:spPr>
          <a:xfrm>
            <a:off x="7513677" y="6176367"/>
            <a:ext cx="1956197" cy="244435"/>
          </a:xfrm>
          <a:prstGeom prst="rect">
            <a:avLst/>
          </a:prstGeom>
          <a:noFill/>
          <a:ln/>
        </p:spPr>
        <p:txBody>
          <a:bodyPr wrap="none" lIns="0" tIns="0" rIns="0" bIns="0" rtlCol="0" anchor="t"/>
          <a:lstStyle/>
          <a:p>
            <a:pPr marL="0" indent="0" algn="l">
              <a:lnSpc>
                <a:spcPts val="1900"/>
              </a:lnSpc>
              <a:buNone/>
            </a:pPr>
            <a:r>
              <a:rPr lang="en-US" sz="1500" dirty="0">
                <a:solidFill>
                  <a:srgbClr val="F2F2F3"/>
                </a:solidFill>
                <a:latin typeface="Poppins Light" pitchFamily="34" charset="0"/>
                <a:ea typeface="Poppins Light" pitchFamily="34" charset="-122"/>
                <a:cs typeface="Poppins Light" pitchFamily="34" charset="-120"/>
              </a:rPr>
              <a:t>Smart Integrations</a:t>
            </a:r>
            <a:endParaRPr lang="en-US" sz="1500" dirty="0"/>
          </a:p>
        </p:txBody>
      </p:sp>
      <p:sp>
        <p:nvSpPr>
          <p:cNvPr id="21" name="Text 15"/>
          <p:cNvSpPr/>
          <p:nvPr/>
        </p:nvSpPr>
        <p:spPr>
          <a:xfrm>
            <a:off x="7513677" y="6577251"/>
            <a:ext cx="6576655"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Automated incident response systems</a:t>
            </a:r>
            <a:endParaRPr lang="en-US" sz="1200" dirty="0"/>
          </a:p>
        </p:txBody>
      </p:sp>
      <p:sp>
        <p:nvSpPr>
          <p:cNvPr id="22" name="Text 16"/>
          <p:cNvSpPr/>
          <p:nvPr/>
        </p:nvSpPr>
        <p:spPr>
          <a:xfrm>
            <a:off x="7513677" y="6882289"/>
            <a:ext cx="6576655"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Integration with alarm and notification systems</a:t>
            </a:r>
            <a:endParaRPr lang="en-US" sz="1200" dirty="0"/>
          </a:p>
        </p:txBody>
      </p:sp>
      <p:sp>
        <p:nvSpPr>
          <p:cNvPr id="23" name="Text 17"/>
          <p:cNvSpPr/>
          <p:nvPr/>
        </p:nvSpPr>
        <p:spPr>
          <a:xfrm>
            <a:off x="7513677" y="7187327"/>
            <a:ext cx="6576655"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Analytics dashboard for security insights</a:t>
            </a:r>
            <a:endParaRPr lang="en-US" sz="1200" dirty="0"/>
          </a:p>
        </p:txBody>
      </p:sp>
      <p:sp>
        <p:nvSpPr>
          <p:cNvPr id="24" name="Text 18"/>
          <p:cNvSpPr/>
          <p:nvPr/>
        </p:nvSpPr>
        <p:spPr>
          <a:xfrm>
            <a:off x="7513677" y="7492365"/>
            <a:ext cx="6576655" cy="250269"/>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E5E0DF"/>
                </a:solidFill>
                <a:latin typeface="Roboto Light" pitchFamily="34" charset="0"/>
                <a:ea typeface="Roboto Light" pitchFamily="34" charset="-122"/>
                <a:cs typeface="Roboto Light" pitchFamily="34" charset="-120"/>
              </a:rPr>
              <a:t>Mobile workforce management capabilities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907</Words>
  <Application>Microsoft Office PowerPoint</Application>
  <PresentationFormat>Custom</PresentationFormat>
  <Paragraphs>145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Roboto Light</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Suresh kumar Maurya</dc:creator>
  <cp:lastModifiedBy>Suresh kumar Maurya</cp:lastModifiedBy>
  <cp:revision>4</cp:revision>
  <dcterms:created xsi:type="dcterms:W3CDTF">2025-09-20T11:11:56Z</dcterms:created>
  <dcterms:modified xsi:type="dcterms:W3CDTF">2025-09-25T13:43:39Z</dcterms:modified>
</cp:coreProperties>
</file>